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711" r:id="rId2"/>
    <p:sldId id="738" r:id="rId3"/>
    <p:sldId id="697" r:id="rId4"/>
    <p:sldId id="739" r:id="rId5"/>
    <p:sldId id="740" r:id="rId6"/>
    <p:sldId id="741" r:id="rId7"/>
    <p:sldId id="742" r:id="rId8"/>
    <p:sldId id="743" r:id="rId9"/>
    <p:sldId id="744" r:id="rId10"/>
    <p:sldId id="745" r:id="rId11"/>
    <p:sldId id="746" r:id="rId12"/>
    <p:sldId id="747" r:id="rId13"/>
    <p:sldId id="748" r:id="rId14"/>
    <p:sldId id="727" r:id="rId15"/>
    <p:sldId id="705" r:id="rId16"/>
    <p:sldId id="714" r:id="rId17"/>
    <p:sldId id="749" r:id="rId18"/>
    <p:sldId id="750" r:id="rId19"/>
    <p:sldId id="715" r:id="rId20"/>
    <p:sldId id="751" r:id="rId21"/>
    <p:sldId id="752" r:id="rId22"/>
    <p:sldId id="753" r:id="rId23"/>
    <p:sldId id="755" r:id="rId24"/>
    <p:sldId id="756" r:id="rId25"/>
    <p:sldId id="758" r:id="rId26"/>
    <p:sldId id="759" r:id="rId27"/>
    <p:sldId id="760" r:id="rId28"/>
    <p:sldId id="757" r:id="rId29"/>
    <p:sldId id="762" r:id="rId30"/>
    <p:sldId id="763" r:id="rId31"/>
    <p:sldId id="764" r:id="rId32"/>
    <p:sldId id="765" r:id="rId33"/>
    <p:sldId id="681" r:id="rId34"/>
  </p:sldIdLst>
  <p:sldSz cx="9144000" cy="6858000" type="screen4x3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81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CC55"/>
    <a:srgbClr val="FF5E4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sfarg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6381" autoAdjust="0"/>
    <p:restoredTop sz="79534" autoAdjust="0"/>
  </p:normalViewPr>
  <p:slideViewPr>
    <p:cSldViewPr snapToGrid="0" snapToObjects="1">
      <p:cViewPr varScale="1">
        <p:scale>
          <a:sx n="71" d="100"/>
          <a:sy n="71" d="100"/>
        </p:scale>
        <p:origin x="1500" y="-924"/>
      </p:cViewPr>
      <p:guideLst>
        <p:guide orient="horz" pos="4319"/>
        <p:guide pos="8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B0B3DE-8CAF-6542-B714-C80C6DE63C32}" type="datetimeFigureOut">
              <a:rPr lang="nb-NO" smtClean="0"/>
              <a:t>07.06.2016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4099F-7FD2-9549-AC79-10AA7AD0C67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61662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FDE18C-65F0-A346-9298-EB796F30B1FA}" type="datetimeFigureOut">
              <a:rPr lang="nb-NO" smtClean="0"/>
              <a:t>07.06.2016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A3C1DE-7201-824B-B17B-412A0CD7B35A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299591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Jeg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jobbet</a:t>
            </a:r>
            <a:r>
              <a:rPr lang="en-US" baseline="0" dirty="0" smtClean="0"/>
              <a:t> med by-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regionplanlegging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over 20 </a:t>
            </a:r>
            <a:r>
              <a:rPr lang="en-US" baseline="0" dirty="0" err="1" smtClean="0"/>
              <a:t>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forsker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lærer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konsulent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byplansjef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De </a:t>
            </a:r>
            <a:r>
              <a:rPr lang="en-US" baseline="0" dirty="0" err="1" smtClean="0"/>
              <a:t>siste</a:t>
            </a:r>
            <a:r>
              <a:rPr lang="en-US" baseline="0" dirty="0" smtClean="0"/>
              <a:t> 5 </a:t>
            </a:r>
            <a:r>
              <a:rPr lang="en-US" baseline="0" dirty="0" err="1" smtClean="0"/>
              <a:t>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jobbet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Civitas med </a:t>
            </a:r>
            <a:r>
              <a:rPr lang="en-US" baseline="0" dirty="0" err="1" smtClean="0"/>
              <a:t>rådgivning</a:t>
            </a:r>
            <a:r>
              <a:rPr lang="en-US" baseline="0" dirty="0" smtClean="0"/>
              <a:t>; f </a:t>
            </a:r>
            <a:r>
              <a:rPr lang="en-US" baseline="0" dirty="0" err="1" smtClean="0"/>
              <a:t>eks</a:t>
            </a:r>
            <a:r>
              <a:rPr lang="en-US" baseline="0" dirty="0" smtClean="0"/>
              <a:t> med Regional plan for </a:t>
            </a:r>
            <a:r>
              <a:rPr lang="en-US" baseline="0" dirty="0" err="1" smtClean="0"/>
              <a:t>arealbruk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transport for Oslo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Akershus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med Areal-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transportplan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Buskerudbyen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I mitt </a:t>
            </a:r>
            <a:r>
              <a:rPr lang="en-US" baseline="0" dirty="0" err="1" smtClean="0"/>
              <a:t>arbeid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streber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finne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løsninger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både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styrket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lokal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attraktivitet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bedre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regionale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areal-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transportstrukturer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må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understreke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ikke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formelt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gjøre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planleggingen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av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sykehuset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Drammen, men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kjenner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prosessen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der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fordi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jobbet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Drammensområdetde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siste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år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8343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Så mye vekst som mulig i prioriterte utviklingsområder.</a:t>
            </a:r>
          </a:p>
          <a:p>
            <a:endParaRPr lang="nb-NO" dirty="0" smtClean="0"/>
          </a:p>
          <a:p>
            <a:r>
              <a:rPr lang="nb-NO" dirty="0" smtClean="0"/>
              <a:t>Jernbanen</a:t>
            </a:r>
            <a:r>
              <a:rPr lang="nb-NO" baseline="0" dirty="0" smtClean="0"/>
              <a:t> som ryggrad i det kollektive transportsystemet</a:t>
            </a:r>
          </a:p>
          <a:p>
            <a:endParaRPr lang="nb-NO" baseline="0" dirty="0" smtClean="0"/>
          </a:p>
          <a:p>
            <a:r>
              <a:rPr lang="nb-NO" baseline="0" dirty="0" smtClean="0"/>
              <a:t>Noen har ansvar for arealbruk, andre har ansvar for transportsystemet og en rekke ulike aktører har ansvar for sine virksomheter og utvikling av disse.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8599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Det</a:t>
            </a:r>
            <a:r>
              <a:rPr lang="en-US" dirty="0" smtClean="0"/>
              <a:t> </a:t>
            </a:r>
            <a:r>
              <a:rPr lang="en-US" dirty="0" err="1" smtClean="0"/>
              <a:t>forutsetter</a:t>
            </a:r>
            <a:r>
              <a:rPr lang="en-US" dirty="0" smtClean="0"/>
              <a:t> </a:t>
            </a:r>
            <a:r>
              <a:rPr lang="en-US" dirty="0" err="1" smtClean="0"/>
              <a:t>vilje</a:t>
            </a:r>
            <a:r>
              <a:rPr lang="en-US" dirty="0" smtClean="0"/>
              <a:t>,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igjen</a:t>
            </a:r>
            <a:r>
              <a:rPr lang="en-US" dirty="0" smtClean="0"/>
              <a:t> </a:t>
            </a:r>
            <a:r>
              <a:rPr lang="en-US" dirty="0" err="1" smtClean="0"/>
              <a:t>henger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sammen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kunnskap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tror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085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Hvorfor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sykehuslokalisering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viktig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649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Spillet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lokaliseringsvalg</a:t>
            </a:r>
            <a:r>
              <a:rPr lang="en-US" baseline="0" dirty="0" smtClean="0"/>
              <a:t> tar over, </a:t>
            </a:r>
            <a:r>
              <a:rPr lang="en-US" baseline="0" dirty="0" err="1" smtClean="0"/>
              <a:t>alternativer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dukker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opp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blir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utredet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eller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begrunnelser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Sektorinterne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forstås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almennheten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591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Brakerøya</a:t>
            </a:r>
            <a:r>
              <a:rPr lang="en-US" dirty="0" smtClean="0"/>
              <a:t> = </a:t>
            </a:r>
            <a:r>
              <a:rPr lang="en-US" dirty="0" err="1" smtClean="0"/>
              <a:t>Forsøk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samordne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lokaliseringen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transportstrategier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926923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Aktørkartlegging</a:t>
            </a:r>
            <a:r>
              <a:rPr lang="en-US" dirty="0" smtClean="0"/>
              <a:t> </a:t>
            </a:r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konfliktanalyse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30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30847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Bevissthet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når</a:t>
            </a:r>
            <a:r>
              <a:rPr lang="en-US" dirty="0" smtClean="0"/>
              <a:t> man </a:t>
            </a:r>
            <a:r>
              <a:rPr lang="en-US" dirty="0" err="1" smtClean="0"/>
              <a:t>åpner</a:t>
            </a:r>
            <a:r>
              <a:rPr lang="en-US" dirty="0" smtClean="0"/>
              <a:t> for </a:t>
            </a:r>
            <a:r>
              <a:rPr lang="en-US" dirty="0" err="1" smtClean="0"/>
              <a:t>innspill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1448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Og</a:t>
            </a:r>
            <a:r>
              <a:rPr lang="en-US" dirty="0" smtClean="0"/>
              <a:t> </a:t>
            </a:r>
            <a:r>
              <a:rPr lang="en-US" dirty="0" err="1" smtClean="0"/>
              <a:t>bevissthet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</a:t>
            </a:r>
            <a:r>
              <a:rPr lang="en-US" dirty="0" err="1" smtClean="0"/>
              <a:t>når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hvordan</a:t>
            </a:r>
            <a:r>
              <a:rPr lang="en-US" baseline="0" dirty="0" smtClean="0"/>
              <a:t> man </a:t>
            </a:r>
            <a:r>
              <a:rPr lang="en-US" baseline="0" dirty="0" err="1" smtClean="0"/>
              <a:t>skal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prosessene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bedre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32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631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Sykehuslokalisering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opptatt</a:t>
            </a:r>
            <a:r>
              <a:rPr lang="en-US" dirty="0" smtClean="0"/>
              <a:t> meg </a:t>
            </a:r>
            <a:r>
              <a:rPr lang="en-US" dirty="0" err="1" smtClean="0"/>
              <a:t>lenge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Først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90-tallet da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registrerte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sykehuset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Østfold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besluttet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utenfor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Sarpsborg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tross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fylkesdelplan</a:t>
            </a:r>
            <a:r>
              <a:rPr lang="en-US" baseline="0" dirty="0" smtClean="0"/>
              <a:t> for areal-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transport for </a:t>
            </a:r>
            <a:r>
              <a:rPr lang="en-US" baseline="0" dirty="0" err="1" smtClean="0"/>
              <a:t>Nedre</a:t>
            </a:r>
            <a:r>
              <a:rPr lang="en-US" baseline="0" dirty="0" smtClean="0"/>
              <a:t> Glomma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1996 </a:t>
            </a:r>
            <a:r>
              <a:rPr lang="en-US" baseline="0" dirty="0" err="1" smtClean="0"/>
              <a:t>hadde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strategier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lokalisering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ikke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fikk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passe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beslutningen</a:t>
            </a:r>
            <a:r>
              <a:rPr lang="en-US" baseline="0" dirty="0" smtClean="0"/>
              <a:t>. 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Senere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fulgt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noe</a:t>
            </a:r>
            <a:r>
              <a:rPr lang="en-US" baseline="0" dirty="0" smtClean="0"/>
              <a:t> med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prosessene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Romsdal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Nord-</a:t>
            </a:r>
            <a:r>
              <a:rPr lang="en-US" baseline="0" dirty="0" err="1" smtClean="0"/>
              <a:t>Møre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Innlandet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Stavanger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Drammen.</a:t>
            </a:r>
          </a:p>
          <a:p>
            <a:endParaRPr lang="en-US" baseline="0" dirty="0" smtClean="0"/>
          </a:p>
          <a:p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at </a:t>
            </a:r>
            <a:r>
              <a:rPr lang="en-US" baseline="0" dirty="0" err="1" smtClean="0"/>
              <a:t>dersom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sykehuset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Østfold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avbildet</a:t>
            </a:r>
            <a:r>
              <a:rPr lang="en-US" baseline="0" dirty="0" smtClean="0"/>
              <a:t> her,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representativt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våre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nye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sykehus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bekymret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våre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bygde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omgivelser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framover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transportkonsekvensene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lokaliseringsvalgene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362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et </a:t>
            </a:r>
            <a:r>
              <a:rPr lang="en-US" dirty="0" err="1" smtClean="0"/>
              <a:t>drøyt</a:t>
            </a:r>
            <a:r>
              <a:rPr lang="en-US" dirty="0" smtClean="0"/>
              <a:t> </a:t>
            </a:r>
            <a:r>
              <a:rPr lang="en-US" dirty="0" err="1" smtClean="0"/>
              <a:t>år</a:t>
            </a:r>
            <a:r>
              <a:rPr lang="en-US" dirty="0" smtClean="0"/>
              <a:t> </a:t>
            </a:r>
            <a:r>
              <a:rPr lang="en-US" dirty="0" err="1" smtClean="0"/>
              <a:t>siden</a:t>
            </a:r>
            <a:r>
              <a:rPr lang="en-US" dirty="0" smtClean="0"/>
              <a:t> </a:t>
            </a:r>
            <a:r>
              <a:rPr lang="en-US" dirty="0" err="1" smtClean="0"/>
              <a:t>skrev</a:t>
            </a:r>
            <a:r>
              <a:rPr lang="en-US" dirty="0" smtClean="0"/>
              <a:t> </a:t>
            </a:r>
            <a:r>
              <a:rPr lang="en-US" dirty="0" err="1" smtClean="0"/>
              <a:t>jeg</a:t>
            </a:r>
            <a:r>
              <a:rPr lang="en-US" dirty="0" smtClean="0"/>
              <a:t> </a:t>
            </a:r>
            <a:r>
              <a:rPr lang="en-US" dirty="0" err="1" smtClean="0"/>
              <a:t>denne</a:t>
            </a:r>
            <a:r>
              <a:rPr lang="en-US" dirty="0" smtClean="0"/>
              <a:t> </a:t>
            </a:r>
            <a:r>
              <a:rPr lang="en-US" dirty="0" err="1" smtClean="0"/>
              <a:t>kronikken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Adresseavisen</a:t>
            </a:r>
            <a:r>
              <a:rPr lang="en-US" baseline="0" dirty="0" smtClean="0"/>
              <a:t>. Her </a:t>
            </a:r>
            <a:r>
              <a:rPr lang="en-US" baseline="0" dirty="0" err="1" smtClean="0"/>
              <a:t>peker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utfordringene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observert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gjelder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sykehuslokalisering</a:t>
            </a:r>
            <a:r>
              <a:rPr lang="en-US" baseline="0" dirty="0" smtClean="0"/>
              <a:t>. </a:t>
            </a:r>
          </a:p>
          <a:p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skal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komme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tilbake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noen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poengene</a:t>
            </a:r>
            <a:r>
              <a:rPr lang="en-US" baseline="0" dirty="0" smtClean="0"/>
              <a:t> her </a:t>
            </a:r>
            <a:r>
              <a:rPr lang="en-US" baseline="0" dirty="0" err="1" smtClean="0"/>
              <a:t>etter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hvert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bildevalget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brukte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der St. </a:t>
            </a:r>
            <a:r>
              <a:rPr lang="en-US" baseline="0" dirty="0" err="1" smtClean="0"/>
              <a:t>Olavs</a:t>
            </a:r>
            <a:r>
              <a:rPr lang="en-US" baseline="0" dirty="0" smtClean="0"/>
              <a:t> Hospital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eksempel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etterfølgelse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andre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byområder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Selv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vet at den </a:t>
            </a:r>
            <a:r>
              <a:rPr lang="en-US" baseline="0" dirty="0" err="1" smtClean="0"/>
              <a:t>regionale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kontekst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være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komplisert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andre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byomrdåer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Trondheim. </a:t>
            </a:r>
            <a:r>
              <a:rPr lang="en-US" baseline="0" dirty="0" err="1" smtClean="0"/>
              <a:t>Imidlertid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fulgt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prosessen</a:t>
            </a:r>
            <a:r>
              <a:rPr lang="en-US" baseline="0" dirty="0" smtClean="0"/>
              <a:t> I Drammen de </a:t>
            </a:r>
            <a:r>
              <a:rPr lang="en-US" baseline="0" dirty="0" err="1" smtClean="0"/>
              <a:t>siste</a:t>
            </a:r>
            <a:r>
              <a:rPr lang="en-US" baseline="0" dirty="0" smtClean="0"/>
              <a:t> 10 </a:t>
            </a:r>
            <a:r>
              <a:rPr lang="en-US" baseline="0" dirty="0" err="1" smtClean="0"/>
              <a:t>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sett at </a:t>
            </a:r>
            <a:r>
              <a:rPr lang="en-US" baseline="0" dirty="0" err="1" smtClean="0"/>
              <a:t>også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Vestre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Viken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lokaliseringsforslagene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vært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kreative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enkelte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langt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er</a:t>
            </a:r>
            <a:r>
              <a:rPr lang="en-US" baseline="0" dirty="0" smtClean="0"/>
              <a:t> “</a:t>
            </a:r>
            <a:r>
              <a:rPr lang="en-US" baseline="0" dirty="0" err="1" smtClean="0"/>
              <a:t>innafor</a:t>
            </a:r>
            <a:r>
              <a:rPr lang="en-US" baseline="0" dirty="0" smtClean="0"/>
              <a:t>” </a:t>
            </a:r>
            <a:r>
              <a:rPr lang="en-US" baseline="0" dirty="0" err="1" smtClean="0"/>
              <a:t>anbefalte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lokaliseringsvalg</a:t>
            </a:r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8448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Hvorfor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</a:t>
            </a:r>
            <a:r>
              <a:rPr lang="en-US" dirty="0" err="1" smtClean="0"/>
              <a:t>sykehuslokalisering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viktig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649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Lokalisering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sykehus</a:t>
            </a:r>
            <a:r>
              <a:rPr lang="en-US" dirty="0" smtClean="0"/>
              <a:t> </a:t>
            </a:r>
            <a:r>
              <a:rPr lang="en-US" dirty="0" err="1" smtClean="0"/>
              <a:t>har</a:t>
            </a:r>
            <a:r>
              <a:rPr lang="en-US" dirty="0" smtClean="0"/>
              <a:t> </a:t>
            </a:r>
            <a:r>
              <a:rPr lang="en-US" dirty="0" err="1" smtClean="0"/>
              <a:t>konsekvenser</a:t>
            </a:r>
            <a:r>
              <a:rPr lang="en-US" dirty="0" smtClean="0"/>
              <a:t> for </a:t>
            </a:r>
            <a:r>
              <a:rPr lang="en-US" dirty="0" err="1" smtClean="0"/>
              <a:t>reiseatferd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err="1" smtClean="0"/>
              <a:t>transportmiddelvalg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energiforbruk</a:t>
            </a:r>
            <a:r>
              <a:rPr lang="en-US" baseline="0" dirty="0" smtClean="0"/>
              <a:t>; </a:t>
            </a:r>
            <a:r>
              <a:rPr lang="en-US" baseline="0" dirty="0" err="1" smtClean="0"/>
              <a:t>både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konsekvenser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globalt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Riktig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kan</a:t>
            </a:r>
            <a:r>
              <a:rPr lang="en-US" baseline="0" dirty="0" smtClean="0"/>
              <a:t> mange </a:t>
            </a:r>
            <a:r>
              <a:rPr lang="en-US" baseline="0" dirty="0" err="1" smtClean="0"/>
              <a:t>gå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sykle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reise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kollektivt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byer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tettsteder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tilføres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grunnlag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byliv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attraktivitet</a:t>
            </a:r>
            <a:r>
              <a:rPr lang="en-US" baseline="0" dirty="0" smtClean="0"/>
              <a:t>.</a:t>
            </a:r>
          </a:p>
          <a:p>
            <a:r>
              <a:rPr lang="en-US" baseline="0" dirty="0" err="1" smtClean="0"/>
              <a:t>Feil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blir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alle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avhengig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byliv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suges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våre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eksisterende</a:t>
            </a:r>
            <a:r>
              <a:rPr lang="en-US" baseline="0" dirty="0" smtClean="0"/>
              <a:t> byer </a:t>
            </a:r>
            <a:r>
              <a:rPr lang="en-US" baseline="0" dirty="0" err="1" smtClean="0"/>
              <a:t>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tettsteder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40514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Hvor</a:t>
            </a:r>
            <a:r>
              <a:rPr lang="en-US" dirty="0" smtClean="0"/>
              <a:t> </a:t>
            </a:r>
            <a:r>
              <a:rPr lang="en-US" dirty="0" err="1" smtClean="0"/>
              <a:t>langt</a:t>
            </a:r>
            <a:r>
              <a:rPr lang="en-US" dirty="0" smtClean="0"/>
              <a:t> </a:t>
            </a:r>
            <a:r>
              <a:rPr lang="en-US" dirty="0" err="1" smtClean="0"/>
              <a:t>er</a:t>
            </a:r>
            <a:r>
              <a:rPr lang="en-US" dirty="0" smtClean="0"/>
              <a:t> vi </a:t>
            </a:r>
            <a:r>
              <a:rPr lang="en-US" dirty="0" err="1" smtClean="0"/>
              <a:t>villige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gå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03801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Energiforbruk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baseline="0" dirty="0" smtClean="0"/>
              <a:t> </a:t>
            </a:r>
            <a:r>
              <a:rPr lang="en-US" dirty="0" err="1" smtClean="0"/>
              <a:t>ulike</a:t>
            </a:r>
            <a:r>
              <a:rPr lang="en-US" dirty="0" smtClean="0"/>
              <a:t> byer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9595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Reisemiddelvalg</a:t>
            </a:r>
            <a:r>
              <a:rPr lang="en-US" baseline="0" dirty="0" smtClean="0"/>
              <a:t> for </a:t>
            </a:r>
            <a:r>
              <a:rPr lang="en-US" baseline="0" dirty="0" err="1" smtClean="0"/>
              <a:t>arbeidstakere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avhengig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arbeidsstedets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lokalisering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81697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3C1DE-7201-824B-B17B-412A0CD7B35A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3657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lIns="288000" rIns="25200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397645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tel og innho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lIns="288000" rIns="288000"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</p:txBody>
      </p:sp>
    </p:spTree>
    <p:extLst>
      <p:ext uri="{BB962C8B-B14F-4D97-AF65-F5344CB8AC3E}">
        <p14:creationId xmlns:p14="http://schemas.microsoft.com/office/powerpoint/2010/main" val="27743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2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3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5638800"/>
            <a:ext cx="60960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3424176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3123"/>
          </a:xfrm>
          <a:prstGeom prst="rect">
            <a:avLst/>
          </a:prstGeom>
        </p:spPr>
        <p:txBody>
          <a:bodyPr vert="horz" lIns="216000" tIns="45720" rIns="216000" bIns="9360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0" y="633123"/>
            <a:ext cx="9144000" cy="5864878"/>
          </a:xfrm>
          <a:prstGeom prst="rect">
            <a:avLst/>
          </a:prstGeom>
        </p:spPr>
        <p:txBody>
          <a:bodyPr vert="horz" lIns="216000" tIns="45720" rIns="216000" bIns="9360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</p:txBody>
      </p:sp>
      <p:sp>
        <p:nvSpPr>
          <p:cNvPr id="8" name="Rektangel 7"/>
          <p:cNvSpPr/>
          <p:nvPr/>
        </p:nvSpPr>
        <p:spPr>
          <a:xfrm>
            <a:off x="-224114" y="6498000"/>
            <a:ext cx="9645141" cy="360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36000" bIns="0"/>
          <a:lstStyle/>
          <a:p>
            <a:r>
              <a:rPr lang="nb-NO" dirty="0" smtClean="0"/>
              <a:t>           </a:t>
            </a:r>
            <a:endParaRPr lang="nb-NO" dirty="0"/>
          </a:p>
        </p:txBody>
      </p:sp>
      <p:pic>
        <p:nvPicPr>
          <p:cNvPr id="9" name="Bilde 8" descr="CivitasLogoOutline.ai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183" y="6574889"/>
            <a:ext cx="788850" cy="25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60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5" r:id="rId3"/>
    <p:sldLayoutId id="2147483666" r:id="rId4"/>
    <p:sldLayoutId id="2147483674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342000" indent="-342900" algn="l" defTabSz="457200" rtl="0" eaLnBrk="1" latinLnBrk="0" hangingPunct="1">
        <a:spcBef>
          <a:spcPts val="1368"/>
        </a:spcBef>
        <a:buFont typeface="Lucida Grande"/>
        <a:buChar char="●"/>
        <a:defRPr sz="2800" b="0" i="0" kern="1200" baseline="0">
          <a:solidFill>
            <a:schemeClr val="tx1"/>
          </a:solidFill>
          <a:latin typeface="Calibri Light"/>
          <a:ea typeface="+mn-ea"/>
          <a:cs typeface="Calibri Light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-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Calibri Light"/>
          <a:ea typeface="+mn-ea"/>
          <a:cs typeface="Calibri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Calibri Light"/>
          <a:ea typeface="+mn-ea"/>
          <a:cs typeface="Calibri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jermbilde 2016-03-02 kl. 00.43.5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98347"/>
            <a:ext cx="9144000" cy="5252731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257672"/>
          </a:xfrm>
          <a:solidFill>
            <a:schemeClr val="tx1"/>
          </a:solidFill>
        </p:spPr>
        <p:txBody>
          <a:bodyPr anchor="ctr" anchorCtr="0">
            <a:noAutofit/>
          </a:bodyPr>
          <a:lstStyle/>
          <a:p>
            <a:pPr lvl="0">
              <a:spcBef>
                <a:spcPts val="1368"/>
              </a:spcBef>
            </a:pP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Helsebygg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– motor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en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bærekraftig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byutvikling</a:t>
            </a:r>
            <a:r>
              <a:rPr lang="en-US" sz="3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?</a:t>
            </a:r>
            <a:r>
              <a:rPr lang="en-US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18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sz="1800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2400" b="0" dirty="0" err="1" smtClean="0">
                <a:solidFill>
                  <a:srgbClr val="FFFFFF"/>
                </a:solidFill>
                <a:latin typeface="Calibri Light"/>
                <a:cs typeface="Calibri Light"/>
              </a:rPr>
              <a:t>Helhetsløsninger</a:t>
            </a: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for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mer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attraktive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byer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og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tettsteder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–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styrking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av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bærekraftige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areal-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og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  <a:latin typeface="Calibri Light"/>
                <a:cs typeface="Calibri Light"/>
              </a:rPr>
              <a:t>transportstrukturer</a:t>
            </a:r>
            <a:r>
              <a:rPr lang="en-US" sz="4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 </a:t>
            </a:r>
            <a:endParaRPr lang="nb-NO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4294967295"/>
          </p:nvPr>
        </p:nvSpPr>
        <p:spPr>
          <a:xfrm>
            <a:off x="0" y="1941513"/>
            <a:ext cx="9144000" cy="1260475"/>
          </a:xfrm>
          <a:solidFill>
            <a:schemeClr val="accent2"/>
          </a:solidFill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nb-NO" sz="2000" dirty="0" smtClean="0">
                <a:solidFill>
                  <a:schemeClr val="bg1"/>
                </a:solidFill>
              </a:rPr>
              <a:t>Arkitektforum for helsebygg 2016, Oslo</a:t>
            </a:r>
            <a:br>
              <a:rPr lang="nb-NO" sz="2000" dirty="0" smtClean="0">
                <a:solidFill>
                  <a:schemeClr val="bg1"/>
                </a:solidFill>
              </a:rPr>
            </a:br>
            <a:r>
              <a:rPr lang="nb-NO" sz="2000" dirty="0" smtClean="0">
                <a:solidFill>
                  <a:schemeClr val="bg1"/>
                </a:solidFill>
              </a:rPr>
              <a:t>Jomar Lygre Langeland, Civitas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87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lassholder for innho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51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5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584" y="0"/>
            <a:ext cx="9408658" cy="648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ildeforklaring med linje 1 3"/>
          <p:cNvSpPr/>
          <p:nvPr/>
        </p:nvSpPr>
        <p:spPr>
          <a:xfrm>
            <a:off x="118875" y="1459077"/>
            <a:ext cx="2663140" cy="1361942"/>
          </a:xfrm>
          <a:prstGeom prst="borderCallout1">
            <a:avLst>
              <a:gd name="adj1" fmla="val 38043"/>
              <a:gd name="adj2" fmla="val 80851"/>
              <a:gd name="adj3" fmla="val 96915"/>
              <a:gd name="adj4" fmla="val 111386"/>
            </a:avLst>
          </a:prstGeom>
          <a:solidFill>
            <a:schemeClr val="accent1"/>
          </a:solidFill>
          <a:ln w="76200" cmpd="sng">
            <a:solidFill>
              <a:schemeClr val="accent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2400" dirty="0" smtClean="0">
                <a:latin typeface="Calibri Light"/>
                <a:cs typeface="Calibri Light"/>
              </a:rPr>
              <a:t>Framtidig vekst i prioriterte utviklingsområder</a:t>
            </a:r>
            <a:endParaRPr lang="nb-NO" sz="2400" dirty="0">
              <a:latin typeface="Calibri Light"/>
              <a:cs typeface="Calibri Light"/>
            </a:endParaRPr>
          </a:p>
        </p:txBody>
      </p:sp>
      <p:sp>
        <p:nvSpPr>
          <p:cNvPr id="5" name="Bildeforklaring med linje 1 4"/>
          <p:cNvSpPr/>
          <p:nvPr/>
        </p:nvSpPr>
        <p:spPr>
          <a:xfrm>
            <a:off x="6328145" y="3701733"/>
            <a:ext cx="2663140" cy="1361942"/>
          </a:xfrm>
          <a:prstGeom prst="borderCallout1">
            <a:avLst>
              <a:gd name="adj1" fmla="val 51931"/>
              <a:gd name="adj2" fmla="val 35188"/>
              <a:gd name="adj3" fmla="val -69735"/>
              <a:gd name="adj4" fmla="val -10887"/>
            </a:avLst>
          </a:prstGeom>
          <a:solidFill>
            <a:schemeClr val="accent1"/>
          </a:solidFill>
          <a:ln w="76200" cmpd="sng">
            <a:solidFill>
              <a:schemeClr val="accent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nb-NO" sz="2400" dirty="0" smtClean="0">
                <a:latin typeface="Calibri Light"/>
                <a:cs typeface="Calibri Light"/>
              </a:rPr>
              <a:t>Vekst koblet til regionalt kollektiv-transportsystem</a:t>
            </a:r>
            <a:endParaRPr lang="nb-NO" sz="2400" dirty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61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10495"/>
            <a:ext cx="9143999" cy="6245281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Mål</a:t>
            </a:r>
          </a:p>
          <a:p>
            <a:pPr algn="ctr">
              <a:spcBef>
                <a:spcPts val="1368"/>
              </a:spcBef>
            </a:pPr>
            <a:endParaRPr lang="nb-NO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>Skape mer attraktivt by- og regionsenter</a:t>
            </a:r>
          </a:p>
          <a:p>
            <a:pPr algn="ctr">
              <a:spcBef>
                <a:spcPts val="1368"/>
              </a:spcBef>
            </a:pP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Økt måloppnåelse </a:t>
            </a:r>
            <a:r>
              <a:rPr lang="nb-NO" sz="2800" dirty="0" err="1">
                <a:solidFill>
                  <a:srgbClr val="7F7F7F"/>
                </a:solidFill>
                <a:latin typeface="Calibri Light"/>
                <a:cs typeface="Calibri Light"/>
              </a:rPr>
              <a:t>mht</a:t>
            </a: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 klimagassutslipp, </a:t>
            </a: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/>
            </a:r>
            <a:b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</a:b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>støy </a:t>
            </a: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og lokal </a:t>
            </a: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>luftforurensning</a:t>
            </a:r>
            <a:b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</a:br>
            <a:endParaRPr lang="nb-NO" sz="2800" dirty="0">
              <a:solidFill>
                <a:srgbClr val="7F7F7F"/>
              </a:solidFill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Øke samhandlingen om byutvikling</a:t>
            </a:r>
          </a:p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>Øke </a:t>
            </a: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forståelsen </a:t>
            </a:r>
            <a:r>
              <a:rPr lang="nb-NO" sz="2800" dirty="0" smtClean="0">
                <a:solidFill>
                  <a:srgbClr val="7F7F7F"/>
                </a:solidFill>
                <a:latin typeface="Calibri Light"/>
                <a:cs typeface="Calibri Light"/>
              </a:rPr>
              <a:t>for koordinerte </a:t>
            </a: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strategier </a:t>
            </a:r>
            <a:b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</a:br>
            <a:r>
              <a:rPr lang="nb-NO" sz="2800" dirty="0">
                <a:solidFill>
                  <a:srgbClr val="7F7F7F"/>
                </a:solidFill>
                <a:latin typeface="Calibri Light"/>
                <a:cs typeface="Calibri Light"/>
              </a:rPr>
              <a:t>for areal og transport</a:t>
            </a:r>
          </a:p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rgbClr val="FFFFFF"/>
                </a:solidFill>
                <a:latin typeface="Calibri Light"/>
                <a:cs typeface="Calibri Light"/>
              </a:rPr>
              <a:t>Samordning er ikke nødvendigvis enkelt, men mulig!</a:t>
            </a:r>
          </a:p>
          <a:p>
            <a:pPr algn="ctr">
              <a:spcBef>
                <a:spcPts val="1368"/>
              </a:spcBef>
            </a:pPr>
            <a:endParaRPr lang="nb-NO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endParaRPr lang="nb-NO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>
                <a:latin typeface="Calibri Light"/>
                <a:cs typeface="Calibri Light"/>
              </a:rPr>
              <a:t>Poeng nummer </a:t>
            </a:r>
            <a:r>
              <a:rPr lang="nb-NO" sz="2800" dirty="0" smtClean="0">
                <a:latin typeface="Calibri Light"/>
                <a:cs typeface="Calibri Light"/>
              </a:rPr>
              <a:t>2</a:t>
            </a:r>
            <a:endParaRPr lang="nb-NO" sz="2800" dirty="0"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>
                <a:latin typeface="Calibri Light"/>
                <a:cs typeface="Calibri Light"/>
              </a:rPr>
              <a:t>Poeng nummer </a:t>
            </a:r>
            <a:r>
              <a:rPr lang="nb-NO" sz="2800" dirty="0" smtClean="0">
                <a:latin typeface="Calibri Light"/>
                <a:cs typeface="Calibri Light"/>
              </a:rPr>
              <a:t>3</a:t>
            </a:r>
            <a:endParaRPr lang="nb-NO" sz="2800" dirty="0"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>
                <a:latin typeface="Calibri Light"/>
                <a:cs typeface="Calibri Light"/>
              </a:rPr>
              <a:t>Poeng nummer </a:t>
            </a:r>
            <a:r>
              <a:rPr lang="nb-NO" sz="2800" dirty="0" smtClean="0">
                <a:latin typeface="Calibri Light"/>
                <a:cs typeface="Calibri Light"/>
              </a:rPr>
              <a:t>4</a:t>
            </a:r>
            <a:endParaRPr lang="nb-NO" sz="2800" dirty="0">
              <a:latin typeface="Calibri Light"/>
              <a:cs typeface="Calibri Light"/>
            </a:endParaRPr>
          </a:p>
          <a:p>
            <a:pPr algn="ctr">
              <a:spcBef>
                <a:spcPts val="1368"/>
              </a:spcBef>
            </a:pPr>
            <a:r>
              <a:rPr lang="nb-NO" sz="2800" dirty="0">
                <a:latin typeface="Calibri Light"/>
                <a:cs typeface="Calibri Light"/>
              </a:rPr>
              <a:t>Poeng nummer </a:t>
            </a:r>
            <a:r>
              <a:rPr lang="nb-NO" sz="2800" dirty="0" smtClean="0">
                <a:latin typeface="Calibri Light"/>
                <a:cs typeface="Calibri Light"/>
              </a:rPr>
              <a:t>5</a:t>
            </a:r>
            <a:endParaRPr lang="nb-NO" sz="2800" dirty="0">
              <a:latin typeface="Calibri Light"/>
              <a:cs typeface="Calibri Light"/>
            </a:endParaRPr>
          </a:p>
        </p:txBody>
      </p:sp>
      <p:pic>
        <p:nvPicPr>
          <p:cNvPr id="3" name="Picture 6" descr="000296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956" y="-612"/>
            <a:ext cx="6089281" cy="492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41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0" y="2445631"/>
            <a:ext cx="9144000" cy="1260636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45720" rIns="216000" bIns="9360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368"/>
              </a:spcBef>
            </a:pPr>
            <a:r>
              <a:rPr lang="nb-NO" sz="36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Nærmere om 3 utfordringer</a:t>
            </a:r>
            <a:endParaRPr lang="nb-NO" sz="3600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33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97705" y="346348"/>
            <a:ext cx="8576961" cy="273552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marL="514350" indent="-514350">
              <a:spcBef>
                <a:spcPts val="1368"/>
              </a:spcBef>
              <a:buFont typeface="+mj-lt"/>
              <a:buAutoNum type="arabicPeriod"/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Mangel på kunnskap om hva sykehusforetak faktisk har ansvar for? Helseforetak 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er seg selv </a:t>
            </a: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nærmest og ivaretar først og fremst sektorinterne interesser. </a:t>
            </a:r>
          </a:p>
          <a:p>
            <a:pPr marL="514350" indent="-514350">
              <a:spcBef>
                <a:spcPts val="1368"/>
              </a:spcBef>
              <a:buFont typeface="+mj-lt"/>
              <a:buAutoNum type="arabicPeriod"/>
            </a:pP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Beslutningen, som burde vært gjennom bred samfunnsmessig </a:t>
            </a:r>
            <a:r>
              <a:rPr lang="nb-NO" sz="2800" dirty="0" err="1">
                <a:solidFill>
                  <a:schemeClr val="bg1"/>
                </a:solidFill>
                <a:latin typeface="Calibri Light"/>
                <a:cs typeface="Calibri Light"/>
              </a:rPr>
              <a:t>konsekvensvurdring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, mangler viktige tema – bl.a. konsekvenser for by- og </a:t>
            </a: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tettsteds-utvikling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. </a:t>
            </a: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Statlige etater blir ”sjakk matt” og følger ikke opp fordi Regjeringen allerede har ”tatt i” saken.</a:t>
            </a:r>
            <a:endParaRPr lang="nb-NO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514350" indent="-514350">
              <a:spcBef>
                <a:spcPts val="1368"/>
              </a:spcBef>
              <a:buFont typeface="+mj-lt"/>
              <a:buAutoNum type="arabicPeriod"/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Institusjonelle rammebetingelser om beslutnings-prosesser. Prosessen ledes og besluttes av helseforetak / helseminister. Planlegging etter PBL kommer ofte sent / i etterkant av lokaliseringsvalg. Kunnskap om ”prosessdesign” synes mangelfull.</a:t>
            </a:r>
          </a:p>
        </p:txBody>
      </p:sp>
    </p:spTree>
    <p:extLst>
      <p:ext uri="{BB962C8B-B14F-4D97-AF65-F5344CB8AC3E}">
        <p14:creationId xmlns:p14="http://schemas.microsoft.com/office/powerpoint/2010/main" val="214148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kjermbilde 2016-03-02 kl. 00.12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65">
            <a:off x="1016000" y="1654812"/>
            <a:ext cx="710654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9948" y="359175"/>
            <a:ext cx="7658762" cy="277078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1.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helseforetakenes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oppgave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drive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region-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byutvikling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?</a:t>
            </a: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Ja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faktisk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!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et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ansvar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alle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utbyggere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har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–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også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statlige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! </a:t>
            </a:r>
          </a:p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Jfr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Statlige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krav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(ref SPR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NTP)</a:t>
            </a:r>
          </a:p>
        </p:txBody>
      </p:sp>
      <p:pic>
        <p:nvPicPr>
          <p:cNvPr id="3" name="Picture 2" descr="Skjermbilde 2016-03-02 kl. 00.20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8191"/>
            <a:ext cx="9144000" cy="1673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0801" y="5438938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37743" y="3591751"/>
            <a:ext cx="10187922" cy="1526495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24506" y="4717524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81159" y="5655479"/>
            <a:ext cx="8519868" cy="1694784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78123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kjermbilde 2016-03-02 kl. 00.12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65">
            <a:off x="1016000" y="1654812"/>
            <a:ext cx="7106545" cy="6858000"/>
          </a:xfrm>
          <a:prstGeom prst="rect">
            <a:avLst/>
          </a:prstGeom>
        </p:spPr>
      </p:pic>
      <p:pic>
        <p:nvPicPr>
          <p:cNvPr id="3" name="Picture 2" descr="Skjermbilde 2016-03-02 kl. 00.20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8191"/>
            <a:ext cx="9144000" cy="1673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0801" y="5438938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37743" y="3591751"/>
            <a:ext cx="10187922" cy="1526495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24506" y="4717524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81159" y="5655479"/>
            <a:ext cx="8519868" cy="1694784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018" y="3732856"/>
            <a:ext cx="7761655" cy="500279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Ja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faktisk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jfr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statlige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planretningslinjer</a:t>
            </a: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9948" y="359174"/>
            <a:ext cx="7658762" cy="5423093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1.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helseforetakenes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oppgave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drive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region-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byutvikling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?</a:t>
            </a: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 marL="342000" indent="-342900">
              <a:spcBef>
                <a:spcPts val="1368"/>
              </a:spcBef>
              <a:buFont typeface="Lucida Grande"/>
              <a:buChar char="●"/>
            </a:pP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506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kjermbilde 2016-03-02 kl. 00.12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65">
            <a:off x="1016000" y="1654812"/>
            <a:ext cx="7106545" cy="6858000"/>
          </a:xfrm>
          <a:prstGeom prst="rect">
            <a:avLst/>
          </a:prstGeom>
        </p:spPr>
      </p:pic>
      <p:pic>
        <p:nvPicPr>
          <p:cNvPr id="3" name="Picture 2" descr="Skjermbilde 2016-03-02 kl. 00.20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8191"/>
            <a:ext cx="9144000" cy="1673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0801" y="5438938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37743" y="3591751"/>
            <a:ext cx="10187922" cy="1526495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24506" y="4717524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81159" y="5655479"/>
            <a:ext cx="8519868" cy="1694784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018" y="3732856"/>
            <a:ext cx="7761655" cy="500279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Ja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faktisk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jfr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statlige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planretningslinjer</a:t>
            </a: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7" name="Picture 6" descr="Skjermbilde 2016-05-26 kl. 18.07.0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7524"/>
            <a:ext cx="9144000" cy="11127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9948" y="359175"/>
            <a:ext cx="7658762" cy="277078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1.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helseforetakenes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oppgave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drive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region-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byutvikling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5095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kjermbilde 2016-03-02 kl. 00.12.48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24465">
            <a:off x="1016000" y="1654812"/>
            <a:ext cx="7106545" cy="6858000"/>
          </a:xfrm>
          <a:prstGeom prst="rect">
            <a:avLst/>
          </a:prstGeom>
        </p:spPr>
      </p:pic>
      <p:pic>
        <p:nvPicPr>
          <p:cNvPr id="3" name="Picture 2" descr="Skjermbilde 2016-03-02 kl. 00.20.3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8191"/>
            <a:ext cx="9144000" cy="1673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20801" y="5438938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37743" y="3591751"/>
            <a:ext cx="10187922" cy="1526495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1324506" y="4717524"/>
            <a:ext cx="5195819" cy="633673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81159" y="5655479"/>
            <a:ext cx="8519868" cy="1694784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5018" y="3732856"/>
            <a:ext cx="7761655" cy="500279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Ja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faktisk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jfr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statlige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planretningslinjer</a:t>
            </a: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6" name="Picture 5" descr="Skjermbilde 2016-05-26 kl. 18.05.4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2845"/>
            <a:ext cx="9144000" cy="7026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9948" y="359175"/>
            <a:ext cx="7658762" cy="277078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1.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helseforetakenes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oppgave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drive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region-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byutvikling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212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49202" y="1609874"/>
            <a:ext cx="2990104" cy="500279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Budskapet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understrekes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NTP, 29.2.2016</a:t>
            </a:r>
          </a:p>
        </p:txBody>
      </p:sp>
      <p:pic>
        <p:nvPicPr>
          <p:cNvPr id="6" name="Picture 5" descr="Skjermbilde 2016-03-02 kl. 01.17.3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0" y="1430275"/>
            <a:ext cx="4894299" cy="6858000"/>
          </a:xfrm>
          <a:prstGeom prst="rect">
            <a:avLst/>
          </a:prstGeom>
        </p:spPr>
      </p:pic>
      <p:pic>
        <p:nvPicPr>
          <p:cNvPr id="7" name="Picture 6" descr="Skjermbilde 2016-03-02 kl. 01.20.4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9" y="4361413"/>
            <a:ext cx="8873055" cy="18714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9948" y="359175"/>
            <a:ext cx="7658762" cy="277078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1.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det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helseforetakenes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oppgave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 drive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region-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byutvikling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5868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jermbilde 2016-03-02 kl. 00.42.2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08"/>
            <a:ext cx="9144000" cy="482047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2257672"/>
          </a:xfrm>
          <a:solidFill>
            <a:schemeClr val="tx1"/>
          </a:solidFill>
        </p:spPr>
        <p:txBody>
          <a:bodyPr anchor="ctr" anchorCtr="0">
            <a:noAutofit/>
          </a:bodyPr>
          <a:lstStyle/>
          <a:p>
            <a:pPr lvl="0">
              <a:spcBef>
                <a:spcPts val="1368"/>
              </a:spcBef>
            </a:pP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Helsebygg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– motor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i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en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bærekraftig</a:t>
            </a:r>
            <a:r>
              <a:rPr lang="en-US" sz="3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3400" b="0" dirty="0" err="1">
                <a:solidFill>
                  <a:srgbClr val="FFFFFF"/>
                </a:solidFill>
                <a:latin typeface="Calibri Light"/>
                <a:cs typeface="Calibri Light"/>
              </a:rPr>
              <a:t>byutvikling</a:t>
            </a:r>
            <a:r>
              <a:rPr lang="en-US" sz="3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?</a:t>
            </a:r>
            <a:r>
              <a:rPr lang="en-US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18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sz="1800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2400" b="0" dirty="0" err="1" smtClean="0">
                <a:solidFill>
                  <a:srgbClr val="FFFFFF"/>
                </a:solidFill>
                <a:latin typeface="Calibri Light"/>
                <a:cs typeface="Calibri Light"/>
              </a:rPr>
              <a:t>Helhetsløsninger</a:t>
            </a: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for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mer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attraktive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byer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og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tettsteder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/>
            </a:r>
            <a:b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US" sz="2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–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styrking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av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bærekraftige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areal- </a:t>
            </a:r>
            <a:r>
              <a:rPr lang="en-US" sz="2400" b="0" dirty="0" err="1">
                <a:solidFill>
                  <a:srgbClr val="FFFFFF"/>
                </a:solidFill>
                <a:latin typeface="Calibri Light"/>
                <a:cs typeface="Calibri Light"/>
              </a:rPr>
              <a:t>og</a:t>
            </a:r>
            <a:r>
              <a:rPr lang="en-US" sz="2400" b="0" dirty="0">
                <a:solidFill>
                  <a:srgbClr val="FFFFFF"/>
                </a:solidFill>
                <a:latin typeface="Calibri Light"/>
                <a:cs typeface="Calibri Light"/>
              </a:rPr>
              <a:t> </a:t>
            </a:r>
            <a:r>
              <a:rPr lang="en-US" sz="2400" b="0" dirty="0" err="1" smtClean="0">
                <a:solidFill>
                  <a:srgbClr val="FFFFFF"/>
                </a:solidFill>
                <a:latin typeface="Calibri Light"/>
                <a:cs typeface="Calibri Light"/>
              </a:rPr>
              <a:t>transportstrukturer</a:t>
            </a:r>
            <a:r>
              <a:rPr lang="en-US" sz="44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 </a:t>
            </a:r>
            <a:endParaRPr lang="nb-NO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4294967295"/>
          </p:nvPr>
        </p:nvSpPr>
        <p:spPr>
          <a:xfrm>
            <a:off x="0" y="1941513"/>
            <a:ext cx="9144000" cy="1260475"/>
          </a:xfrm>
          <a:solidFill>
            <a:schemeClr val="accent2"/>
          </a:solidFill>
        </p:spPr>
        <p:txBody>
          <a:bodyPr anchor="ctr" anchorCtr="0">
            <a:noAutofit/>
          </a:bodyPr>
          <a:lstStyle/>
          <a:p>
            <a:pPr marL="0" indent="0" algn="ctr">
              <a:buNone/>
            </a:pPr>
            <a:r>
              <a:rPr lang="nb-NO" sz="2000" dirty="0" smtClean="0">
                <a:solidFill>
                  <a:schemeClr val="bg1"/>
                </a:solidFill>
              </a:rPr>
              <a:t>Arkitektforum for helsebygg 2016, Oslo</a:t>
            </a:r>
            <a:br>
              <a:rPr lang="nb-NO" sz="2000" dirty="0" smtClean="0">
                <a:solidFill>
                  <a:schemeClr val="bg1"/>
                </a:solidFill>
              </a:rPr>
            </a:br>
            <a:r>
              <a:rPr lang="nb-NO" sz="2000" dirty="0" smtClean="0">
                <a:solidFill>
                  <a:schemeClr val="bg1"/>
                </a:solidFill>
              </a:rPr>
              <a:t>Jomar Lygre Langeland, Civitas</a:t>
            </a:r>
            <a:endParaRPr lang="nb-NO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71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97705" y="346348"/>
            <a:ext cx="8576961" cy="273552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marL="514350" indent="-514350">
              <a:spcBef>
                <a:spcPts val="1368"/>
              </a:spcBef>
              <a:buFont typeface="+mj-lt"/>
              <a:buAutoNum type="arabicPeriod" startAt="2"/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Beslutningen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, som burde vært gjennom bred samfunnsmessig </a:t>
            </a:r>
            <a:r>
              <a:rPr lang="nb-NO" sz="2800" dirty="0" err="1">
                <a:solidFill>
                  <a:schemeClr val="bg1"/>
                </a:solidFill>
                <a:latin typeface="Calibri Light"/>
                <a:cs typeface="Calibri Light"/>
              </a:rPr>
              <a:t>konsekvensvurdring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, mangler viktige tema – bl.a. konsekvenser for by- og </a:t>
            </a: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tettsteds-utvikling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. </a:t>
            </a: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Statlige etater blir ”sjakk matt” og følger ikke opp fordi Regjeringen allerede har ”tatt i” saken.</a:t>
            </a:r>
            <a:b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Eks Romsdal og </a:t>
            </a:r>
            <a:r>
              <a:rPr lang="nb-NO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Nord-Møre</a:t>
            </a:r>
            <a:r>
              <a:rPr lang="nb-NO" sz="2800" dirty="0">
                <a:solidFill>
                  <a:schemeClr val="bg1"/>
                </a:solidFill>
                <a:latin typeface="Calibri Light"/>
                <a:cs typeface="Calibri Light"/>
              </a:rPr>
              <a:t>: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1179370" y="3890873"/>
            <a:ext cx="3269375" cy="2325364"/>
          </a:xfrm>
          <a:prstGeom prst="wedgeEllipseCallout">
            <a:avLst>
              <a:gd name="adj1" fmla="val 50112"/>
              <a:gd name="adj2" fmla="val -69724"/>
            </a:avLst>
          </a:prstGeom>
          <a:solidFill>
            <a:schemeClr val="accent6">
              <a:lumMod val="75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latin typeface="Calibri Light"/>
                <a:cs typeface="Calibri Light"/>
              </a:rPr>
              <a:t>Konsekvenser</a:t>
            </a:r>
            <a:r>
              <a:rPr lang="en-US" sz="2400" dirty="0" smtClean="0">
                <a:latin typeface="Calibri Light"/>
                <a:cs typeface="Calibri Light"/>
              </a:rPr>
              <a:t> for by- </a:t>
            </a:r>
            <a:r>
              <a:rPr lang="en-US" sz="2400" dirty="0" err="1" smtClean="0">
                <a:latin typeface="Calibri Light"/>
                <a:cs typeface="Calibri Light"/>
              </a:rPr>
              <a:t>og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tettsteds-utvikling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var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liten</a:t>
            </a:r>
            <a:r>
              <a:rPr lang="en-US" sz="2400" dirty="0" smtClean="0">
                <a:latin typeface="Calibri Light"/>
                <a:cs typeface="Calibri Light"/>
              </a:rPr>
              <a:t> grad </a:t>
            </a:r>
            <a:r>
              <a:rPr lang="en-US" sz="2400" dirty="0" err="1" smtClean="0">
                <a:latin typeface="Calibri Light"/>
                <a:cs typeface="Calibri Light"/>
              </a:rPr>
              <a:t>omtalt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og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utredet</a:t>
            </a:r>
            <a:r>
              <a:rPr lang="en-US" sz="2400" dirty="0" smtClean="0">
                <a:latin typeface="Calibri Light"/>
                <a:cs typeface="Calibri Light"/>
              </a:rPr>
              <a:t>?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4490214" y="3890873"/>
            <a:ext cx="3981582" cy="2325364"/>
          </a:xfrm>
          <a:prstGeom prst="wedgeEllipseCallout">
            <a:avLst>
              <a:gd name="adj1" fmla="val -36223"/>
              <a:gd name="adj2" fmla="val -72688"/>
            </a:avLst>
          </a:prstGeom>
          <a:solidFill>
            <a:schemeClr val="accent1"/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smtClean="0">
                <a:latin typeface="Calibri Light"/>
                <a:cs typeface="Calibri Light"/>
              </a:rPr>
              <a:t>SVV </a:t>
            </a:r>
            <a:r>
              <a:rPr lang="en-US" sz="2400" dirty="0" err="1" smtClean="0">
                <a:latin typeface="Calibri Light"/>
                <a:cs typeface="Calibri Light"/>
              </a:rPr>
              <a:t>kritiserte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lokaliseringen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sterkt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</a:t>
            </a:r>
            <a:r>
              <a:rPr lang="en-US" sz="2400" dirty="0" smtClean="0">
                <a:latin typeface="Calibri Light"/>
                <a:cs typeface="Calibri Light"/>
              </a:rPr>
              <a:t> sin </a:t>
            </a:r>
            <a:r>
              <a:rPr lang="en-US" sz="2400" dirty="0" err="1" smtClean="0">
                <a:latin typeface="Calibri Light"/>
                <a:cs typeface="Calibri Light"/>
              </a:rPr>
              <a:t>høringsuttalelse</a:t>
            </a:r>
            <a:r>
              <a:rPr lang="en-US" sz="2400" dirty="0" smtClean="0">
                <a:latin typeface="Calibri Light"/>
                <a:cs typeface="Calibri Light"/>
              </a:rPr>
              <a:t>, men </a:t>
            </a:r>
            <a:r>
              <a:rPr lang="en-US" sz="2400" dirty="0" err="1" smtClean="0">
                <a:latin typeface="Calibri Light"/>
                <a:cs typeface="Calibri Light"/>
              </a:rPr>
              <a:t>fremmet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likevel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ikke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innsigelse</a:t>
            </a:r>
            <a:r>
              <a:rPr lang="en-US" sz="2400" dirty="0" smtClean="0"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324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397705" y="346348"/>
            <a:ext cx="8576961" cy="2735520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marL="514350" indent="-514350">
              <a:spcBef>
                <a:spcPts val="1368"/>
              </a:spcBef>
              <a:buFont typeface="+mj-lt"/>
              <a:buAutoNum type="arabicPeriod" startAt="3"/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Institusjonelle rammebetingelser om beslutnings-prosesser. Prosessen ledes og besluttes av helseforetak / helseminister. Planlegging etter PBL kommer ofte sent / i etterkant av lokaliseringsvalg. Kunnskap om ”prosessdesign” synes mangelfull.</a:t>
            </a:r>
          </a:p>
        </p:txBody>
      </p:sp>
    </p:spTree>
    <p:extLst>
      <p:ext uri="{BB962C8B-B14F-4D97-AF65-F5344CB8AC3E}">
        <p14:creationId xmlns:p14="http://schemas.microsoft.com/office/powerpoint/2010/main" val="38631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8825" y="256553"/>
            <a:ext cx="8056727" cy="2026774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Skaper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prosessene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leder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fram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lokaliserings-beslutninger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samfunnet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3" name="Picture 2" descr="Skjermbilde 2016-03-01 kl. 23.45.4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04" y="1405325"/>
            <a:ext cx="7005553" cy="545108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5914253" y="2584818"/>
            <a:ext cx="3066175" cy="1956181"/>
          </a:xfrm>
          <a:prstGeom prst="wedgeEllipseCallout">
            <a:avLst>
              <a:gd name="adj1" fmla="val -105414"/>
              <a:gd name="adj2" fmla="val -81892"/>
            </a:avLst>
          </a:prstGeom>
          <a:solidFill>
            <a:schemeClr val="accent6">
              <a:lumMod val="75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latin typeface="Calibri Light"/>
                <a:cs typeface="Calibri Light"/>
              </a:rPr>
              <a:t>Samfunnet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forstår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ikke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prosessen</a:t>
            </a:r>
            <a:r>
              <a:rPr lang="en-US" sz="2400" dirty="0" smtClean="0"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797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Slide Number Placeholder 6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83DC054B-370B-4E7E-91C8-ED3CF8387BBA}" type="slidenum">
              <a:rPr lang="nb-NO" smtClean="0">
                <a:latin typeface="Arial" charset="0"/>
                <a:cs typeface="Arial" charset="0"/>
              </a:rPr>
              <a:pPr/>
              <a:t>23</a:t>
            </a:fld>
            <a:endParaRPr lang="nb-NO" smtClean="0">
              <a:latin typeface="Arial" charset="0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071608"/>
            <a:ext cx="9144000" cy="578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Frihåndsform 26"/>
          <p:cNvSpPr/>
          <p:nvPr/>
        </p:nvSpPr>
        <p:spPr>
          <a:xfrm>
            <a:off x="2456598" y="3800900"/>
            <a:ext cx="3077570" cy="2067637"/>
          </a:xfrm>
          <a:custGeom>
            <a:avLst/>
            <a:gdLst>
              <a:gd name="connsiteX0" fmla="*/ 0 w 3138985"/>
              <a:gd name="connsiteY0" fmla="*/ 1965278 h 2108580"/>
              <a:gd name="connsiteX1" fmla="*/ 211540 w 3138985"/>
              <a:gd name="connsiteY1" fmla="*/ 2088108 h 2108580"/>
              <a:gd name="connsiteX2" fmla="*/ 436728 w 3138985"/>
              <a:gd name="connsiteY2" fmla="*/ 2088108 h 2108580"/>
              <a:gd name="connsiteX3" fmla="*/ 634621 w 3138985"/>
              <a:gd name="connsiteY3" fmla="*/ 2026693 h 2108580"/>
              <a:gd name="connsiteX4" fmla="*/ 852985 w 3138985"/>
              <a:gd name="connsiteY4" fmla="*/ 1842448 h 2108580"/>
              <a:gd name="connsiteX5" fmla="*/ 1207827 w 3138985"/>
              <a:gd name="connsiteY5" fmla="*/ 1501254 h 2108580"/>
              <a:gd name="connsiteX6" fmla="*/ 1781033 w 3138985"/>
              <a:gd name="connsiteY6" fmla="*/ 941696 h 2108580"/>
              <a:gd name="connsiteX7" fmla="*/ 2108579 w 3138985"/>
              <a:gd name="connsiteY7" fmla="*/ 634621 h 2108580"/>
              <a:gd name="connsiteX8" fmla="*/ 2361063 w 3138985"/>
              <a:gd name="connsiteY8" fmla="*/ 416257 h 2108580"/>
              <a:gd name="connsiteX9" fmla="*/ 2756848 w 3138985"/>
              <a:gd name="connsiteY9" fmla="*/ 218364 h 2108580"/>
              <a:gd name="connsiteX10" fmla="*/ 3138985 w 3138985"/>
              <a:gd name="connsiteY10" fmla="*/ 0 h 210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38985" h="2108580">
                <a:moveTo>
                  <a:pt x="0" y="1965278"/>
                </a:moveTo>
                <a:cubicBezTo>
                  <a:pt x="69376" y="2016457"/>
                  <a:pt x="138752" y="2067636"/>
                  <a:pt x="211540" y="2088108"/>
                </a:cubicBezTo>
                <a:cubicBezTo>
                  <a:pt x="284328" y="2108580"/>
                  <a:pt x="366215" y="2098344"/>
                  <a:pt x="436728" y="2088108"/>
                </a:cubicBezTo>
                <a:cubicBezTo>
                  <a:pt x="507241" y="2077872"/>
                  <a:pt x="565245" y="2067636"/>
                  <a:pt x="634621" y="2026693"/>
                </a:cubicBezTo>
                <a:cubicBezTo>
                  <a:pt x="703997" y="1985750"/>
                  <a:pt x="757451" y="1930021"/>
                  <a:pt x="852985" y="1842448"/>
                </a:cubicBezTo>
                <a:cubicBezTo>
                  <a:pt x="948519" y="1754875"/>
                  <a:pt x="1207827" y="1501254"/>
                  <a:pt x="1207827" y="1501254"/>
                </a:cubicBezTo>
                <a:lnTo>
                  <a:pt x="1781033" y="941696"/>
                </a:lnTo>
                <a:cubicBezTo>
                  <a:pt x="1931158" y="797257"/>
                  <a:pt x="2011907" y="722194"/>
                  <a:pt x="2108579" y="634621"/>
                </a:cubicBezTo>
                <a:cubicBezTo>
                  <a:pt x="2205251" y="547048"/>
                  <a:pt x="2253018" y="485633"/>
                  <a:pt x="2361063" y="416257"/>
                </a:cubicBezTo>
                <a:cubicBezTo>
                  <a:pt x="2469108" y="346881"/>
                  <a:pt x="2627194" y="287740"/>
                  <a:pt x="2756848" y="218364"/>
                </a:cubicBezTo>
                <a:cubicBezTo>
                  <a:pt x="2886502" y="148988"/>
                  <a:pt x="3012743" y="74494"/>
                  <a:pt x="3138985" y="0"/>
                </a:cubicBezTo>
              </a:path>
            </a:pathLst>
          </a:custGeom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2" name="Frihåndsform 51"/>
          <p:cNvSpPr/>
          <p:nvPr/>
        </p:nvSpPr>
        <p:spPr>
          <a:xfrm>
            <a:off x="150125" y="1084997"/>
            <a:ext cx="3887338" cy="3691719"/>
          </a:xfrm>
          <a:custGeom>
            <a:avLst/>
            <a:gdLst>
              <a:gd name="connsiteX0" fmla="*/ 0 w 3887338"/>
              <a:gd name="connsiteY0" fmla="*/ 3691719 h 3691719"/>
              <a:gd name="connsiteX1" fmla="*/ 1037230 w 3887338"/>
              <a:gd name="connsiteY1" fmla="*/ 3480179 h 3691719"/>
              <a:gd name="connsiteX2" fmla="*/ 2395182 w 3887338"/>
              <a:gd name="connsiteY2" fmla="*/ 3207224 h 3691719"/>
              <a:gd name="connsiteX3" fmla="*/ 3104866 w 3887338"/>
              <a:gd name="connsiteY3" fmla="*/ 3057099 h 3691719"/>
              <a:gd name="connsiteX4" fmla="*/ 3336878 w 3887338"/>
              <a:gd name="connsiteY4" fmla="*/ 2995684 h 3691719"/>
              <a:gd name="connsiteX5" fmla="*/ 3432412 w 3887338"/>
              <a:gd name="connsiteY5" fmla="*/ 2838734 h 3691719"/>
              <a:gd name="connsiteX6" fmla="*/ 3405117 w 3887338"/>
              <a:gd name="connsiteY6" fmla="*/ 2449773 h 3691719"/>
              <a:gd name="connsiteX7" fmla="*/ 3350526 w 3887338"/>
              <a:gd name="connsiteY7" fmla="*/ 1978925 h 3691719"/>
              <a:gd name="connsiteX8" fmla="*/ 3343702 w 3887338"/>
              <a:gd name="connsiteY8" fmla="*/ 1767385 h 3691719"/>
              <a:gd name="connsiteX9" fmla="*/ 3418765 w 3887338"/>
              <a:gd name="connsiteY9" fmla="*/ 1508078 h 3691719"/>
              <a:gd name="connsiteX10" fmla="*/ 3637129 w 3887338"/>
              <a:gd name="connsiteY10" fmla="*/ 1317009 h 3691719"/>
              <a:gd name="connsiteX11" fmla="*/ 3807726 w 3887338"/>
              <a:gd name="connsiteY11" fmla="*/ 1153236 h 3691719"/>
              <a:gd name="connsiteX12" fmla="*/ 3875965 w 3887338"/>
              <a:gd name="connsiteY12" fmla="*/ 941696 h 3691719"/>
              <a:gd name="connsiteX13" fmla="*/ 3869141 w 3887338"/>
              <a:gd name="connsiteY13" fmla="*/ 743803 h 3691719"/>
              <a:gd name="connsiteX14" fmla="*/ 3766782 w 3887338"/>
              <a:gd name="connsiteY14" fmla="*/ 552734 h 3691719"/>
              <a:gd name="connsiteX15" fmla="*/ 3603009 w 3887338"/>
              <a:gd name="connsiteY15" fmla="*/ 416257 h 3691719"/>
              <a:gd name="connsiteX16" fmla="*/ 3432412 w 3887338"/>
              <a:gd name="connsiteY16" fmla="*/ 293427 h 3691719"/>
              <a:gd name="connsiteX17" fmla="*/ 3173105 w 3887338"/>
              <a:gd name="connsiteY17" fmla="*/ 163773 h 3691719"/>
              <a:gd name="connsiteX18" fmla="*/ 3022979 w 3887338"/>
              <a:gd name="connsiteY18" fmla="*/ 61415 h 3691719"/>
              <a:gd name="connsiteX19" fmla="*/ 2988860 w 3887338"/>
              <a:gd name="connsiteY19" fmla="*/ 0 h 369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887338" h="3691719">
                <a:moveTo>
                  <a:pt x="0" y="3691719"/>
                </a:moveTo>
                <a:lnTo>
                  <a:pt x="1037230" y="3480179"/>
                </a:lnTo>
                <a:lnTo>
                  <a:pt x="2395182" y="3207224"/>
                </a:lnTo>
                <a:lnTo>
                  <a:pt x="3104866" y="3057099"/>
                </a:lnTo>
                <a:cubicBezTo>
                  <a:pt x="3261815" y="3021842"/>
                  <a:pt x="3282287" y="3032078"/>
                  <a:pt x="3336878" y="2995684"/>
                </a:cubicBezTo>
                <a:cubicBezTo>
                  <a:pt x="3391469" y="2959290"/>
                  <a:pt x="3421039" y="2929719"/>
                  <a:pt x="3432412" y="2838734"/>
                </a:cubicBezTo>
                <a:cubicBezTo>
                  <a:pt x="3443785" y="2747749"/>
                  <a:pt x="3418765" y="2593074"/>
                  <a:pt x="3405117" y="2449773"/>
                </a:cubicBezTo>
                <a:cubicBezTo>
                  <a:pt x="3391469" y="2306472"/>
                  <a:pt x="3360762" y="2092656"/>
                  <a:pt x="3350526" y="1978925"/>
                </a:cubicBezTo>
                <a:cubicBezTo>
                  <a:pt x="3340290" y="1865194"/>
                  <a:pt x="3332329" y="1845859"/>
                  <a:pt x="3343702" y="1767385"/>
                </a:cubicBezTo>
                <a:cubicBezTo>
                  <a:pt x="3355075" y="1688911"/>
                  <a:pt x="3369861" y="1583141"/>
                  <a:pt x="3418765" y="1508078"/>
                </a:cubicBezTo>
                <a:cubicBezTo>
                  <a:pt x="3467669" y="1433015"/>
                  <a:pt x="3572302" y="1376149"/>
                  <a:pt x="3637129" y="1317009"/>
                </a:cubicBezTo>
                <a:cubicBezTo>
                  <a:pt x="3701956" y="1257869"/>
                  <a:pt x="3767920" y="1215788"/>
                  <a:pt x="3807726" y="1153236"/>
                </a:cubicBezTo>
                <a:cubicBezTo>
                  <a:pt x="3847532" y="1090684"/>
                  <a:pt x="3865729" y="1009935"/>
                  <a:pt x="3875965" y="941696"/>
                </a:cubicBezTo>
                <a:cubicBezTo>
                  <a:pt x="3886201" y="873457"/>
                  <a:pt x="3887338" y="808630"/>
                  <a:pt x="3869141" y="743803"/>
                </a:cubicBezTo>
                <a:cubicBezTo>
                  <a:pt x="3850944" y="678976"/>
                  <a:pt x="3811137" y="607325"/>
                  <a:pt x="3766782" y="552734"/>
                </a:cubicBezTo>
                <a:cubicBezTo>
                  <a:pt x="3722427" y="498143"/>
                  <a:pt x="3658737" y="459475"/>
                  <a:pt x="3603009" y="416257"/>
                </a:cubicBezTo>
                <a:cubicBezTo>
                  <a:pt x="3547281" y="373039"/>
                  <a:pt x="3504063" y="335508"/>
                  <a:pt x="3432412" y="293427"/>
                </a:cubicBezTo>
                <a:cubicBezTo>
                  <a:pt x="3360761" y="251346"/>
                  <a:pt x="3241344" y="202442"/>
                  <a:pt x="3173105" y="163773"/>
                </a:cubicBezTo>
                <a:cubicBezTo>
                  <a:pt x="3104866" y="125104"/>
                  <a:pt x="3053686" y="88710"/>
                  <a:pt x="3022979" y="61415"/>
                </a:cubicBezTo>
                <a:cubicBezTo>
                  <a:pt x="2992272" y="34120"/>
                  <a:pt x="2990566" y="17060"/>
                  <a:pt x="2988860" y="0"/>
                </a:cubicBezTo>
              </a:path>
            </a:pathLst>
          </a:custGeom>
          <a:ln w="508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3" name="TekstSylinder 52"/>
          <p:cNvSpPr txBox="1"/>
          <p:nvPr/>
        </p:nvSpPr>
        <p:spPr>
          <a:xfrm>
            <a:off x="245769" y="5740507"/>
            <a:ext cx="1103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Bybane?</a:t>
            </a: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5" name="Title 3"/>
          <p:cNvSpPr txBox="1">
            <a:spLocks/>
          </p:cNvSpPr>
          <p:nvPr/>
        </p:nvSpPr>
        <p:spPr bwMode="auto">
          <a:xfrm>
            <a:off x="1660549" y="204826"/>
            <a:ext cx="7769697" cy="106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19" name="Frihåndsform 18"/>
          <p:cNvSpPr/>
          <p:nvPr/>
        </p:nvSpPr>
        <p:spPr>
          <a:xfrm>
            <a:off x="5574182" y="1455725"/>
            <a:ext cx="3555188" cy="2326233"/>
          </a:xfrm>
          <a:custGeom>
            <a:avLst/>
            <a:gdLst>
              <a:gd name="connsiteX0" fmla="*/ 0 w 3555188"/>
              <a:gd name="connsiteY0" fmla="*/ 2326233 h 2326233"/>
              <a:gd name="connsiteX1" fmla="*/ 1228954 w 3555188"/>
              <a:gd name="connsiteY1" fmla="*/ 1536192 h 2326233"/>
              <a:gd name="connsiteX2" fmla="*/ 2157984 w 3555188"/>
              <a:gd name="connsiteY2" fmla="*/ 768096 h 2326233"/>
              <a:gd name="connsiteX3" fmla="*/ 3555188 w 3555188"/>
              <a:gd name="connsiteY3" fmla="*/ 0 h 2326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188" h="2326233">
                <a:moveTo>
                  <a:pt x="0" y="2326233"/>
                </a:moveTo>
                <a:cubicBezTo>
                  <a:pt x="434645" y="2061057"/>
                  <a:pt x="869290" y="1795881"/>
                  <a:pt x="1228954" y="1536192"/>
                </a:cubicBezTo>
                <a:cubicBezTo>
                  <a:pt x="1588618" y="1276503"/>
                  <a:pt x="1770278" y="1024128"/>
                  <a:pt x="2157984" y="768096"/>
                </a:cubicBezTo>
                <a:cubicBezTo>
                  <a:pt x="2545690" y="512064"/>
                  <a:pt x="3050439" y="256032"/>
                  <a:pt x="3555188" y="0"/>
                </a:cubicBezTo>
              </a:path>
            </a:pathLst>
          </a:custGeom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grpSp>
        <p:nvGrpSpPr>
          <p:cNvPr id="2" name="Gruppe 10"/>
          <p:cNvGrpSpPr/>
          <p:nvPr/>
        </p:nvGrpSpPr>
        <p:grpSpPr>
          <a:xfrm>
            <a:off x="35626" y="1104405"/>
            <a:ext cx="7434943" cy="5268720"/>
            <a:chOff x="35626" y="1104405"/>
            <a:chExt cx="7434943" cy="5268720"/>
          </a:xfrm>
        </p:grpSpPr>
        <p:sp>
          <p:nvSpPr>
            <p:cNvPr id="14" name="Frihåndsform 13"/>
            <p:cNvSpPr/>
            <p:nvPr/>
          </p:nvSpPr>
          <p:spPr>
            <a:xfrm>
              <a:off x="2416629" y="3868057"/>
              <a:ext cx="3185885" cy="2048933"/>
            </a:xfrm>
            <a:custGeom>
              <a:avLst/>
              <a:gdLst>
                <a:gd name="connsiteX0" fmla="*/ 3185885 w 3185885"/>
                <a:gd name="connsiteY0" fmla="*/ 0 h 2048933"/>
                <a:gd name="connsiteX1" fmla="*/ 2648857 w 3185885"/>
                <a:gd name="connsiteY1" fmla="*/ 268514 h 2048933"/>
                <a:gd name="connsiteX2" fmla="*/ 2336800 w 3185885"/>
                <a:gd name="connsiteY2" fmla="*/ 442686 h 2048933"/>
                <a:gd name="connsiteX3" fmla="*/ 1930400 w 3185885"/>
                <a:gd name="connsiteY3" fmla="*/ 834572 h 2048933"/>
                <a:gd name="connsiteX4" fmla="*/ 1081314 w 3185885"/>
                <a:gd name="connsiteY4" fmla="*/ 1640114 h 2048933"/>
                <a:gd name="connsiteX5" fmla="*/ 776514 w 3185885"/>
                <a:gd name="connsiteY5" fmla="*/ 1937657 h 2048933"/>
                <a:gd name="connsiteX6" fmla="*/ 508000 w 3185885"/>
                <a:gd name="connsiteY6" fmla="*/ 2024743 h 2048933"/>
                <a:gd name="connsiteX7" fmla="*/ 254000 w 3185885"/>
                <a:gd name="connsiteY7" fmla="*/ 2032000 h 2048933"/>
                <a:gd name="connsiteX8" fmla="*/ 0 w 3185885"/>
                <a:gd name="connsiteY8" fmla="*/ 1923143 h 2048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5885" h="2048933">
                  <a:moveTo>
                    <a:pt x="3185885" y="0"/>
                  </a:moveTo>
                  <a:lnTo>
                    <a:pt x="2648857" y="268514"/>
                  </a:lnTo>
                  <a:cubicBezTo>
                    <a:pt x="2507343" y="342295"/>
                    <a:pt x="2456543" y="348343"/>
                    <a:pt x="2336800" y="442686"/>
                  </a:cubicBezTo>
                  <a:cubicBezTo>
                    <a:pt x="2217057" y="537029"/>
                    <a:pt x="1930400" y="834572"/>
                    <a:pt x="1930400" y="834572"/>
                  </a:cubicBezTo>
                  <a:lnTo>
                    <a:pt x="1081314" y="1640114"/>
                  </a:lnTo>
                  <a:cubicBezTo>
                    <a:pt x="889000" y="1823961"/>
                    <a:pt x="872066" y="1873552"/>
                    <a:pt x="776514" y="1937657"/>
                  </a:cubicBezTo>
                  <a:cubicBezTo>
                    <a:pt x="680962" y="2001762"/>
                    <a:pt x="595086" y="2009019"/>
                    <a:pt x="508000" y="2024743"/>
                  </a:cubicBezTo>
                  <a:cubicBezTo>
                    <a:pt x="420914" y="2040467"/>
                    <a:pt x="338667" y="2048933"/>
                    <a:pt x="254000" y="2032000"/>
                  </a:cubicBezTo>
                  <a:cubicBezTo>
                    <a:pt x="169333" y="2015067"/>
                    <a:pt x="84666" y="1969105"/>
                    <a:pt x="0" y="1923143"/>
                  </a:cubicBezTo>
                </a:path>
              </a:pathLst>
            </a:custGeom>
            <a:ln w="50800"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7" name="Frihåndsform 16"/>
            <p:cNvSpPr/>
            <p:nvPr/>
          </p:nvSpPr>
          <p:spPr>
            <a:xfrm>
              <a:off x="6453250" y="4346369"/>
              <a:ext cx="1017319" cy="1297379"/>
            </a:xfrm>
            <a:custGeom>
              <a:avLst/>
              <a:gdLst>
                <a:gd name="connsiteX0" fmla="*/ 915389 w 1017319"/>
                <a:gd name="connsiteY0" fmla="*/ 1294410 h 1297379"/>
                <a:gd name="connsiteX1" fmla="*/ 992579 w 1017319"/>
                <a:gd name="connsiteY1" fmla="*/ 1270660 h 1297379"/>
                <a:gd name="connsiteX2" fmla="*/ 998516 w 1017319"/>
                <a:gd name="connsiteY2" fmla="*/ 1134093 h 1297379"/>
                <a:gd name="connsiteX3" fmla="*/ 879763 w 1017319"/>
                <a:gd name="connsiteY3" fmla="*/ 724395 h 1297379"/>
                <a:gd name="connsiteX4" fmla="*/ 737259 w 1017319"/>
                <a:gd name="connsiteY4" fmla="*/ 249382 h 1297379"/>
                <a:gd name="connsiteX5" fmla="*/ 576942 w 1017319"/>
                <a:gd name="connsiteY5" fmla="*/ 160317 h 1297379"/>
                <a:gd name="connsiteX6" fmla="*/ 220682 w 1017319"/>
                <a:gd name="connsiteY6" fmla="*/ 148441 h 1297379"/>
                <a:gd name="connsiteX7" fmla="*/ 36615 w 1017319"/>
                <a:gd name="connsiteY7" fmla="*/ 100940 h 1297379"/>
                <a:gd name="connsiteX8" fmla="*/ 989 w 1017319"/>
                <a:gd name="connsiteY8" fmla="*/ 0 h 1297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7319" h="1297379">
                  <a:moveTo>
                    <a:pt x="915389" y="1294410"/>
                  </a:moveTo>
                  <a:cubicBezTo>
                    <a:pt x="947057" y="1295894"/>
                    <a:pt x="978725" y="1297379"/>
                    <a:pt x="992579" y="1270660"/>
                  </a:cubicBezTo>
                  <a:cubicBezTo>
                    <a:pt x="1006433" y="1243941"/>
                    <a:pt x="1017319" y="1225137"/>
                    <a:pt x="998516" y="1134093"/>
                  </a:cubicBezTo>
                  <a:cubicBezTo>
                    <a:pt x="979713" y="1043049"/>
                    <a:pt x="923306" y="871847"/>
                    <a:pt x="879763" y="724395"/>
                  </a:cubicBezTo>
                  <a:cubicBezTo>
                    <a:pt x="836220" y="576943"/>
                    <a:pt x="787729" y="343395"/>
                    <a:pt x="737259" y="249382"/>
                  </a:cubicBezTo>
                  <a:cubicBezTo>
                    <a:pt x="686789" y="155369"/>
                    <a:pt x="663038" y="177141"/>
                    <a:pt x="576942" y="160317"/>
                  </a:cubicBezTo>
                  <a:cubicBezTo>
                    <a:pt x="490846" y="143494"/>
                    <a:pt x="310737" y="158337"/>
                    <a:pt x="220682" y="148441"/>
                  </a:cubicBezTo>
                  <a:cubicBezTo>
                    <a:pt x="130627" y="138545"/>
                    <a:pt x="73230" y="125680"/>
                    <a:pt x="36615" y="100940"/>
                  </a:cubicBezTo>
                  <a:cubicBezTo>
                    <a:pt x="0" y="76200"/>
                    <a:pt x="494" y="38100"/>
                    <a:pt x="989" y="0"/>
                  </a:cubicBezTo>
                </a:path>
              </a:pathLst>
            </a:custGeom>
            <a:ln>
              <a:solidFill>
                <a:srgbClr val="C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8" name="Frihåndsform 17"/>
            <p:cNvSpPr/>
            <p:nvPr/>
          </p:nvSpPr>
          <p:spPr>
            <a:xfrm>
              <a:off x="35626" y="1104405"/>
              <a:ext cx="7333013" cy="5255821"/>
            </a:xfrm>
            <a:custGeom>
              <a:avLst/>
              <a:gdLst>
                <a:gd name="connsiteX0" fmla="*/ 0 w 7333013"/>
                <a:gd name="connsiteY0" fmla="*/ 5248894 h 5255821"/>
                <a:gd name="connsiteX1" fmla="*/ 178130 w 7333013"/>
                <a:gd name="connsiteY1" fmla="*/ 5248894 h 5255821"/>
                <a:gd name="connsiteX2" fmla="*/ 243444 w 7333013"/>
                <a:gd name="connsiteY2" fmla="*/ 5207330 h 5255821"/>
                <a:gd name="connsiteX3" fmla="*/ 356260 w 7333013"/>
                <a:gd name="connsiteY3" fmla="*/ 5165766 h 5255821"/>
                <a:gd name="connsiteX4" fmla="*/ 700644 w 7333013"/>
                <a:gd name="connsiteY4" fmla="*/ 5159829 h 5255821"/>
                <a:gd name="connsiteX5" fmla="*/ 1039091 w 7333013"/>
                <a:gd name="connsiteY5" fmla="*/ 5147953 h 5255821"/>
                <a:gd name="connsiteX6" fmla="*/ 1377538 w 7333013"/>
                <a:gd name="connsiteY6" fmla="*/ 5130140 h 5255821"/>
                <a:gd name="connsiteX7" fmla="*/ 1745673 w 7333013"/>
                <a:gd name="connsiteY7" fmla="*/ 5047013 h 5255821"/>
                <a:gd name="connsiteX8" fmla="*/ 2030680 w 7333013"/>
                <a:gd name="connsiteY8" fmla="*/ 4904509 h 5255821"/>
                <a:gd name="connsiteX9" fmla="*/ 2286000 w 7333013"/>
                <a:gd name="connsiteY9" fmla="*/ 4726379 h 5255821"/>
                <a:gd name="connsiteX10" fmla="*/ 2582883 w 7333013"/>
                <a:gd name="connsiteY10" fmla="*/ 4465122 h 5255821"/>
                <a:gd name="connsiteX11" fmla="*/ 2909455 w 7333013"/>
                <a:gd name="connsiteY11" fmla="*/ 4102925 h 5255821"/>
                <a:gd name="connsiteX12" fmla="*/ 3224151 w 7333013"/>
                <a:gd name="connsiteY12" fmla="*/ 3722914 h 5255821"/>
                <a:gd name="connsiteX13" fmla="*/ 3491345 w 7333013"/>
                <a:gd name="connsiteY13" fmla="*/ 3420094 h 5255821"/>
                <a:gd name="connsiteX14" fmla="*/ 3782291 w 7333013"/>
                <a:gd name="connsiteY14" fmla="*/ 3129148 h 5255821"/>
                <a:gd name="connsiteX15" fmla="*/ 4049486 w 7333013"/>
                <a:gd name="connsiteY15" fmla="*/ 2951018 h 5255821"/>
                <a:gd name="connsiteX16" fmla="*/ 4197927 w 7333013"/>
                <a:gd name="connsiteY16" fmla="*/ 2796639 h 5255821"/>
                <a:gd name="connsiteX17" fmla="*/ 4482935 w 7333013"/>
                <a:gd name="connsiteY17" fmla="*/ 2582883 h 5255821"/>
                <a:gd name="connsiteX18" fmla="*/ 4762005 w 7333013"/>
                <a:gd name="connsiteY18" fmla="*/ 2410691 h 5255821"/>
                <a:gd name="connsiteX19" fmla="*/ 4952010 w 7333013"/>
                <a:gd name="connsiteY19" fmla="*/ 2244437 h 5255821"/>
                <a:gd name="connsiteX20" fmla="*/ 5094514 w 7333013"/>
                <a:gd name="connsiteY20" fmla="*/ 2024743 h 5255821"/>
                <a:gd name="connsiteX21" fmla="*/ 5153891 w 7333013"/>
                <a:gd name="connsiteY21" fmla="*/ 1822863 h 5255821"/>
                <a:gd name="connsiteX22" fmla="*/ 5195455 w 7333013"/>
                <a:gd name="connsiteY22" fmla="*/ 1710047 h 5255821"/>
                <a:gd name="connsiteX23" fmla="*/ 5237018 w 7333013"/>
                <a:gd name="connsiteY23" fmla="*/ 1638795 h 5255821"/>
                <a:gd name="connsiteX24" fmla="*/ 5421086 w 7333013"/>
                <a:gd name="connsiteY24" fmla="*/ 1520042 h 5255821"/>
                <a:gd name="connsiteX25" fmla="*/ 5706093 w 7333013"/>
                <a:gd name="connsiteY25" fmla="*/ 1306286 h 5255821"/>
                <a:gd name="connsiteX26" fmla="*/ 5997039 w 7333013"/>
                <a:gd name="connsiteY26" fmla="*/ 1021278 h 5255821"/>
                <a:gd name="connsiteX27" fmla="*/ 6270171 w 7333013"/>
                <a:gd name="connsiteY27" fmla="*/ 789709 h 5255821"/>
                <a:gd name="connsiteX28" fmla="*/ 6644244 w 7333013"/>
                <a:gd name="connsiteY28" fmla="*/ 463138 h 5255821"/>
                <a:gd name="connsiteX29" fmla="*/ 6958940 w 7333013"/>
                <a:gd name="connsiteY29" fmla="*/ 237507 h 5255821"/>
                <a:gd name="connsiteX30" fmla="*/ 7333013 w 7333013"/>
                <a:gd name="connsiteY30" fmla="*/ 0 h 5255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333013" h="5255821">
                  <a:moveTo>
                    <a:pt x="0" y="5248894"/>
                  </a:moveTo>
                  <a:cubicBezTo>
                    <a:pt x="68778" y="5252357"/>
                    <a:pt x="137556" y="5255821"/>
                    <a:pt x="178130" y="5248894"/>
                  </a:cubicBezTo>
                  <a:cubicBezTo>
                    <a:pt x="218704" y="5241967"/>
                    <a:pt x="213756" y="5221185"/>
                    <a:pt x="243444" y="5207330"/>
                  </a:cubicBezTo>
                  <a:cubicBezTo>
                    <a:pt x="273132" y="5193475"/>
                    <a:pt x="280060" y="5173683"/>
                    <a:pt x="356260" y="5165766"/>
                  </a:cubicBezTo>
                  <a:cubicBezTo>
                    <a:pt x="432460" y="5157849"/>
                    <a:pt x="700644" y="5159829"/>
                    <a:pt x="700644" y="5159829"/>
                  </a:cubicBezTo>
                  <a:lnTo>
                    <a:pt x="1039091" y="5147953"/>
                  </a:lnTo>
                  <a:cubicBezTo>
                    <a:pt x="1151907" y="5143005"/>
                    <a:pt x="1259774" y="5146963"/>
                    <a:pt x="1377538" y="5130140"/>
                  </a:cubicBezTo>
                  <a:cubicBezTo>
                    <a:pt x="1495302" y="5113317"/>
                    <a:pt x="1636816" y="5084618"/>
                    <a:pt x="1745673" y="5047013"/>
                  </a:cubicBezTo>
                  <a:cubicBezTo>
                    <a:pt x="1854530" y="5009408"/>
                    <a:pt x="1940626" y="4957948"/>
                    <a:pt x="2030680" y="4904509"/>
                  </a:cubicBezTo>
                  <a:cubicBezTo>
                    <a:pt x="2120734" y="4851070"/>
                    <a:pt x="2193966" y="4799610"/>
                    <a:pt x="2286000" y="4726379"/>
                  </a:cubicBezTo>
                  <a:cubicBezTo>
                    <a:pt x="2378034" y="4653148"/>
                    <a:pt x="2478974" y="4569031"/>
                    <a:pt x="2582883" y="4465122"/>
                  </a:cubicBezTo>
                  <a:cubicBezTo>
                    <a:pt x="2686792" y="4361213"/>
                    <a:pt x="2802577" y="4226626"/>
                    <a:pt x="2909455" y="4102925"/>
                  </a:cubicBezTo>
                  <a:cubicBezTo>
                    <a:pt x="3016333" y="3979224"/>
                    <a:pt x="3127169" y="3836719"/>
                    <a:pt x="3224151" y="3722914"/>
                  </a:cubicBezTo>
                  <a:cubicBezTo>
                    <a:pt x="3321133" y="3609109"/>
                    <a:pt x="3398322" y="3519055"/>
                    <a:pt x="3491345" y="3420094"/>
                  </a:cubicBezTo>
                  <a:cubicBezTo>
                    <a:pt x="3584368" y="3321133"/>
                    <a:pt x="3689268" y="3207327"/>
                    <a:pt x="3782291" y="3129148"/>
                  </a:cubicBezTo>
                  <a:cubicBezTo>
                    <a:pt x="3875314" y="3050969"/>
                    <a:pt x="3980213" y="3006436"/>
                    <a:pt x="4049486" y="2951018"/>
                  </a:cubicBezTo>
                  <a:cubicBezTo>
                    <a:pt x="4118759" y="2895600"/>
                    <a:pt x="4125686" y="2857995"/>
                    <a:pt x="4197927" y="2796639"/>
                  </a:cubicBezTo>
                  <a:cubicBezTo>
                    <a:pt x="4270168" y="2735283"/>
                    <a:pt x="4388922" y="2647208"/>
                    <a:pt x="4482935" y="2582883"/>
                  </a:cubicBezTo>
                  <a:cubicBezTo>
                    <a:pt x="4576948" y="2518558"/>
                    <a:pt x="4683826" y="2467099"/>
                    <a:pt x="4762005" y="2410691"/>
                  </a:cubicBezTo>
                  <a:cubicBezTo>
                    <a:pt x="4840184" y="2354283"/>
                    <a:pt x="4896592" y="2308762"/>
                    <a:pt x="4952010" y="2244437"/>
                  </a:cubicBezTo>
                  <a:cubicBezTo>
                    <a:pt x="5007428" y="2180112"/>
                    <a:pt x="5060867" y="2095005"/>
                    <a:pt x="5094514" y="2024743"/>
                  </a:cubicBezTo>
                  <a:cubicBezTo>
                    <a:pt x="5128161" y="1954481"/>
                    <a:pt x="5137068" y="1875312"/>
                    <a:pt x="5153891" y="1822863"/>
                  </a:cubicBezTo>
                  <a:cubicBezTo>
                    <a:pt x="5170714" y="1770414"/>
                    <a:pt x="5181601" y="1740725"/>
                    <a:pt x="5195455" y="1710047"/>
                  </a:cubicBezTo>
                  <a:cubicBezTo>
                    <a:pt x="5209309" y="1679369"/>
                    <a:pt x="5199413" y="1670463"/>
                    <a:pt x="5237018" y="1638795"/>
                  </a:cubicBezTo>
                  <a:cubicBezTo>
                    <a:pt x="5274623" y="1607128"/>
                    <a:pt x="5342907" y="1575460"/>
                    <a:pt x="5421086" y="1520042"/>
                  </a:cubicBezTo>
                  <a:cubicBezTo>
                    <a:pt x="5499265" y="1464624"/>
                    <a:pt x="5610101" y="1389413"/>
                    <a:pt x="5706093" y="1306286"/>
                  </a:cubicBezTo>
                  <a:cubicBezTo>
                    <a:pt x="5802085" y="1223159"/>
                    <a:pt x="5903026" y="1107374"/>
                    <a:pt x="5997039" y="1021278"/>
                  </a:cubicBezTo>
                  <a:cubicBezTo>
                    <a:pt x="6091052" y="935182"/>
                    <a:pt x="6162304" y="882732"/>
                    <a:pt x="6270171" y="789709"/>
                  </a:cubicBezTo>
                  <a:cubicBezTo>
                    <a:pt x="6378039" y="696686"/>
                    <a:pt x="6529449" y="555172"/>
                    <a:pt x="6644244" y="463138"/>
                  </a:cubicBezTo>
                  <a:cubicBezTo>
                    <a:pt x="6759039" y="371104"/>
                    <a:pt x="6844145" y="314697"/>
                    <a:pt x="6958940" y="237507"/>
                  </a:cubicBezTo>
                  <a:cubicBezTo>
                    <a:pt x="7073735" y="160317"/>
                    <a:pt x="7203374" y="80158"/>
                    <a:pt x="7333013" y="0"/>
                  </a:cubicBezTo>
                </a:path>
              </a:pathLst>
            </a:custGeom>
            <a:ln w="50800"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23" name="Frihåndsform 22"/>
            <p:cNvSpPr/>
            <p:nvPr/>
          </p:nvSpPr>
          <p:spPr>
            <a:xfrm>
              <a:off x="267195" y="5510185"/>
              <a:ext cx="7119257" cy="862940"/>
            </a:xfrm>
            <a:custGeom>
              <a:avLst/>
              <a:gdLst>
                <a:gd name="connsiteX0" fmla="*/ 7119257 w 7119257"/>
                <a:gd name="connsiteY0" fmla="*/ 144483 h 862940"/>
                <a:gd name="connsiteX1" fmla="*/ 6893626 w 7119257"/>
                <a:gd name="connsiteY1" fmla="*/ 209797 h 862940"/>
                <a:gd name="connsiteX2" fmla="*/ 6483927 w 7119257"/>
                <a:gd name="connsiteY2" fmla="*/ 281049 h 862940"/>
                <a:gd name="connsiteX3" fmla="*/ 6163293 w 7119257"/>
                <a:gd name="connsiteY3" fmla="*/ 286987 h 862940"/>
                <a:gd name="connsiteX4" fmla="*/ 5997039 w 7119257"/>
                <a:gd name="connsiteY4" fmla="*/ 91044 h 862940"/>
                <a:gd name="connsiteX5" fmla="*/ 5830784 w 7119257"/>
                <a:gd name="connsiteY5" fmla="*/ 13854 h 862940"/>
                <a:gd name="connsiteX6" fmla="*/ 5587340 w 7119257"/>
                <a:gd name="connsiteY6" fmla="*/ 7917 h 862940"/>
                <a:gd name="connsiteX7" fmla="*/ 5391397 w 7119257"/>
                <a:gd name="connsiteY7" fmla="*/ 61356 h 862940"/>
                <a:gd name="connsiteX8" fmla="*/ 5391397 w 7119257"/>
                <a:gd name="connsiteY8" fmla="*/ 251361 h 862940"/>
                <a:gd name="connsiteX9" fmla="*/ 5421086 w 7119257"/>
                <a:gd name="connsiteY9" fmla="*/ 322613 h 862940"/>
                <a:gd name="connsiteX10" fmla="*/ 5432961 w 7119257"/>
                <a:gd name="connsiteY10" fmla="*/ 405740 h 862940"/>
                <a:gd name="connsiteX11" fmla="*/ 5332021 w 7119257"/>
                <a:gd name="connsiteY11" fmla="*/ 459179 h 862940"/>
                <a:gd name="connsiteX12" fmla="*/ 4928260 w 7119257"/>
                <a:gd name="connsiteY12" fmla="*/ 518556 h 862940"/>
                <a:gd name="connsiteX13" fmla="*/ 4536374 w 7119257"/>
                <a:gd name="connsiteY13" fmla="*/ 589808 h 862940"/>
                <a:gd name="connsiteX14" fmla="*/ 3829792 w 7119257"/>
                <a:gd name="connsiteY14" fmla="*/ 631371 h 862940"/>
                <a:gd name="connsiteX15" fmla="*/ 3354779 w 7119257"/>
                <a:gd name="connsiteY15" fmla="*/ 643247 h 862940"/>
                <a:gd name="connsiteX16" fmla="*/ 2790701 w 7119257"/>
                <a:gd name="connsiteY16" fmla="*/ 714498 h 862940"/>
                <a:gd name="connsiteX17" fmla="*/ 2416628 w 7119257"/>
                <a:gd name="connsiteY17" fmla="*/ 696685 h 862940"/>
                <a:gd name="connsiteX18" fmla="*/ 2274124 w 7119257"/>
                <a:gd name="connsiteY18" fmla="*/ 738249 h 862940"/>
                <a:gd name="connsiteX19" fmla="*/ 2090057 w 7119257"/>
                <a:gd name="connsiteY19" fmla="*/ 702623 h 862940"/>
                <a:gd name="connsiteX20" fmla="*/ 2012867 w 7119257"/>
                <a:gd name="connsiteY20" fmla="*/ 583870 h 862940"/>
                <a:gd name="connsiteX21" fmla="*/ 1941615 w 7119257"/>
                <a:gd name="connsiteY21" fmla="*/ 536369 h 862940"/>
                <a:gd name="connsiteX22" fmla="*/ 1733797 w 7119257"/>
                <a:gd name="connsiteY22" fmla="*/ 595745 h 862940"/>
                <a:gd name="connsiteX23" fmla="*/ 1615044 w 7119257"/>
                <a:gd name="connsiteY23" fmla="*/ 696685 h 862940"/>
                <a:gd name="connsiteX24" fmla="*/ 1442852 w 7119257"/>
                <a:gd name="connsiteY24" fmla="*/ 726374 h 862940"/>
                <a:gd name="connsiteX25" fmla="*/ 1240971 w 7119257"/>
                <a:gd name="connsiteY25" fmla="*/ 762000 h 862940"/>
                <a:gd name="connsiteX26" fmla="*/ 1050966 w 7119257"/>
                <a:gd name="connsiteY26" fmla="*/ 821376 h 862940"/>
                <a:gd name="connsiteX27" fmla="*/ 777834 w 7119257"/>
                <a:gd name="connsiteY27" fmla="*/ 857002 h 862940"/>
                <a:gd name="connsiteX28" fmla="*/ 516576 w 7119257"/>
                <a:gd name="connsiteY28" fmla="*/ 857002 h 862940"/>
                <a:gd name="connsiteX29" fmla="*/ 261257 w 7119257"/>
                <a:gd name="connsiteY29" fmla="*/ 857002 h 862940"/>
                <a:gd name="connsiteX30" fmla="*/ 0 w 7119257"/>
                <a:gd name="connsiteY30" fmla="*/ 862940 h 862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119257" h="862940">
                  <a:moveTo>
                    <a:pt x="7119257" y="144483"/>
                  </a:moveTo>
                  <a:cubicBezTo>
                    <a:pt x="7059385" y="165759"/>
                    <a:pt x="6999514" y="187036"/>
                    <a:pt x="6893626" y="209797"/>
                  </a:cubicBezTo>
                  <a:cubicBezTo>
                    <a:pt x="6787738" y="232558"/>
                    <a:pt x="6605649" y="268184"/>
                    <a:pt x="6483927" y="281049"/>
                  </a:cubicBezTo>
                  <a:cubicBezTo>
                    <a:pt x="6362205" y="293914"/>
                    <a:pt x="6244441" y="318654"/>
                    <a:pt x="6163293" y="286987"/>
                  </a:cubicBezTo>
                  <a:cubicBezTo>
                    <a:pt x="6082145" y="255320"/>
                    <a:pt x="6052457" y="136566"/>
                    <a:pt x="5997039" y="91044"/>
                  </a:cubicBezTo>
                  <a:cubicBezTo>
                    <a:pt x="5941621" y="45522"/>
                    <a:pt x="5899067" y="27708"/>
                    <a:pt x="5830784" y="13854"/>
                  </a:cubicBezTo>
                  <a:cubicBezTo>
                    <a:pt x="5762501" y="0"/>
                    <a:pt x="5660571" y="0"/>
                    <a:pt x="5587340" y="7917"/>
                  </a:cubicBezTo>
                  <a:cubicBezTo>
                    <a:pt x="5514109" y="15834"/>
                    <a:pt x="5424054" y="20782"/>
                    <a:pt x="5391397" y="61356"/>
                  </a:cubicBezTo>
                  <a:cubicBezTo>
                    <a:pt x="5358740" y="101930"/>
                    <a:pt x="5386449" y="207818"/>
                    <a:pt x="5391397" y="251361"/>
                  </a:cubicBezTo>
                  <a:cubicBezTo>
                    <a:pt x="5396345" y="294904"/>
                    <a:pt x="5414159" y="296883"/>
                    <a:pt x="5421086" y="322613"/>
                  </a:cubicBezTo>
                  <a:cubicBezTo>
                    <a:pt x="5428013" y="348343"/>
                    <a:pt x="5447805" y="382979"/>
                    <a:pt x="5432961" y="405740"/>
                  </a:cubicBezTo>
                  <a:cubicBezTo>
                    <a:pt x="5418117" y="428501"/>
                    <a:pt x="5416138" y="440376"/>
                    <a:pt x="5332021" y="459179"/>
                  </a:cubicBezTo>
                  <a:cubicBezTo>
                    <a:pt x="5247904" y="477982"/>
                    <a:pt x="5060868" y="496785"/>
                    <a:pt x="4928260" y="518556"/>
                  </a:cubicBezTo>
                  <a:cubicBezTo>
                    <a:pt x="4795652" y="540327"/>
                    <a:pt x="4719452" y="571006"/>
                    <a:pt x="4536374" y="589808"/>
                  </a:cubicBezTo>
                  <a:cubicBezTo>
                    <a:pt x="4353296" y="608610"/>
                    <a:pt x="4026725" y="622465"/>
                    <a:pt x="3829792" y="631371"/>
                  </a:cubicBezTo>
                  <a:cubicBezTo>
                    <a:pt x="3632860" y="640278"/>
                    <a:pt x="3527961" y="629393"/>
                    <a:pt x="3354779" y="643247"/>
                  </a:cubicBezTo>
                  <a:cubicBezTo>
                    <a:pt x="3181597" y="657101"/>
                    <a:pt x="2947059" y="705592"/>
                    <a:pt x="2790701" y="714498"/>
                  </a:cubicBezTo>
                  <a:cubicBezTo>
                    <a:pt x="2634343" y="723404"/>
                    <a:pt x="2502724" y="692727"/>
                    <a:pt x="2416628" y="696685"/>
                  </a:cubicBezTo>
                  <a:cubicBezTo>
                    <a:pt x="2330532" y="700643"/>
                    <a:pt x="2328552" y="737259"/>
                    <a:pt x="2274124" y="738249"/>
                  </a:cubicBezTo>
                  <a:cubicBezTo>
                    <a:pt x="2219696" y="739239"/>
                    <a:pt x="2133600" y="728353"/>
                    <a:pt x="2090057" y="702623"/>
                  </a:cubicBezTo>
                  <a:cubicBezTo>
                    <a:pt x="2046514" y="676893"/>
                    <a:pt x="2037607" y="611579"/>
                    <a:pt x="2012867" y="583870"/>
                  </a:cubicBezTo>
                  <a:cubicBezTo>
                    <a:pt x="1988127" y="556161"/>
                    <a:pt x="1988127" y="534390"/>
                    <a:pt x="1941615" y="536369"/>
                  </a:cubicBezTo>
                  <a:cubicBezTo>
                    <a:pt x="1895103" y="538348"/>
                    <a:pt x="1788225" y="569026"/>
                    <a:pt x="1733797" y="595745"/>
                  </a:cubicBezTo>
                  <a:cubicBezTo>
                    <a:pt x="1679369" y="622464"/>
                    <a:pt x="1663535" y="674914"/>
                    <a:pt x="1615044" y="696685"/>
                  </a:cubicBezTo>
                  <a:cubicBezTo>
                    <a:pt x="1566553" y="718456"/>
                    <a:pt x="1442852" y="726374"/>
                    <a:pt x="1442852" y="726374"/>
                  </a:cubicBezTo>
                  <a:cubicBezTo>
                    <a:pt x="1380507" y="737260"/>
                    <a:pt x="1306285" y="746166"/>
                    <a:pt x="1240971" y="762000"/>
                  </a:cubicBezTo>
                  <a:cubicBezTo>
                    <a:pt x="1175657" y="777834"/>
                    <a:pt x="1128156" y="805542"/>
                    <a:pt x="1050966" y="821376"/>
                  </a:cubicBezTo>
                  <a:cubicBezTo>
                    <a:pt x="973777" y="837210"/>
                    <a:pt x="866899" y="851064"/>
                    <a:pt x="777834" y="857002"/>
                  </a:cubicBezTo>
                  <a:cubicBezTo>
                    <a:pt x="688769" y="862940"/>
                    <a:pt x="516576" y="857002"/>
                    <a:pt x="516576" y="857002"/>
                  </a:cubicBezTo>
                  <a:lnTo>
                    <a:pt x="261257" y="857002"/>
                  </a:lnTo>
                  <a:cubicBezTo>
                    <a:pt x="175161" y="857992"/>
                    <a:pt x="87580" y="860466"/>
                    <a:pt x="0" y="862940"/>
                  </a:cubicBezTo>
                </a:path>
              </a:pathLst>
            </a:cu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25" name="Title 3"/>
          <p:cNvSpPr txBox="1">
            <a:spLocks/>
          </p:cNvSpPr>
          <p:nvPr/>
        </p:nvSpPr>
        <p:spPr bwMode="auto">
          <a:xfrm>
            <a:off x="1660550" y="204826"/>
            <a:ext cx="7483450" cy="106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 sz="2800" b="1" dirty="0" smtClean="0">
                <a:solidFill>
                  <a:srgbClr val="002060"/>
                </a:solidFill>
                <a:cs typeface="Arial" charset="0"/>
              </a:rPr>
              <a:t>Brakerøya - nytt sykehus </a:t>
            </a:r>
            <a: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ヒラギノ角ゴ Pro W3" pitchFamily="-107" charset="-128"/>
                <a:cs typeface="Arial" charset="0"/>
              </a:rPr>
              <a:t/>
            </a:r>
            <a:br>
              <a:rPr kumimoji="0" lang="nb-N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ヒラギノ角ゴ Pro W3" pitchFamily="-107" charset="-128"/>
                <a:cs typeface="Arial" charset="0"/>
              </a:rPr>
            </a:br>
            <a:r>
              <a:rPr lang="nb-NO" sz="2800" dirty="0" smtClean="0">
                <a:solidFill>
                  <a:srgbClr val="002060"/>
                </a:solidFill>
                <a:cs typeface="Arial" charset="0"/>
              </a:rPr>
              <a:t> - binder sammen byen og Fjordbyen</a:t>
            </a:r>
            <a:endParaRPr kumimoji="0" lang="nb-NO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charset="0"/>
              <a:ea typeface="ヒラギノ角ゴ Pro W3" pitchFamily="-107" charset="-128"/>
              <a:cs typeface="Arial" charset="0"/>
            </a:endParaRPr>
          </a:p>
        </p:txBody>
      </p:sp>
      <p:sp>
        <p:nvSpPr>
          <p:cNvPr id="26" name="Frihåndsform 25"/>
          <p:cNvSpPr/>
          <p:nvPr/>
        </p:nvSpPr>
        <p:spPr>
          <a:xfrm>
            <a:off x="5646057" y="1567543"/>
            <a:ext cx="3461657" cy="2278743"/>
          </a:xfrm>
          <a:custGeom>
            <a:avLst/>
            <a:gdLst>
              <a:gd name="connsiteX0" fmla="*/ 0 w 3461657"/>
              <a:gd name="connsiteY0" fmla="*/ 2278743 h 2278743"/>
              <a:gd name="connsiteX1" fmla="*/ 478972 w 3461657"/>
              <a:gd name="connsiteY1" fmla="*/ 1973943 h 2278743"/>
              <a:gd name="connsiteX2" fmla="*/ 899886 w 3461657"/>
              <a:gd name="connsiteY2" fmla="*/ 1698171 h 2278743"/>
              <a:gd name="connsiteX3" fmla="*/ 1211943 w 3461657"/>
              <a:gd name="connsiteY3" fmla="*/ 1487714 h 2278743"/>
              <a:gd name="connsiteX4" fmla="*/ 1524000 w 3461657"/>
              <a:gd name="connsiteY4" fmla="*/ 1211943 h 2278743"/>
              <a:gd name="connsiteX5" fmla="*/ 1894114 w 3461657"/>
              <a:gd name="connsiteY5" fmla="*/ 892628 h 2278743"/>
              <a:gd name="connsiteX6" fmla="*/ 2264229 w 3461657"/>
              <a:gd name="connsiteY6" fmla="*/ 645886 h 2278743"/>
              <a:gd name="connsiteX7" fmla="*/ 2786743 w 3461657"/>
              <a:gd name="connsiteY7" fmla="*/ 333828 h 2278743"/>
              <a:gd name="connsiteX8" fmla="*/ 3461657 w 3461657"/>
              <a:gd name="connsiteY8" fmla="*/ 0 h 2278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1657" h="2278743">
                <a:moveTo>
                  <a:pt x="0" y="2278743"/>
                </a:moveTo>
                <a:lnTo>
                  <a:pt x="478972" y="1973943"/>
                </a:lnTo>
                <a:cubicBezTo>
                  <a:pt x="628953" y="1877181"/>
                  <a:pt x="777724" y="1779209"/>
                  <a:pt x="899886" y="1698171"/>
                </a:cubicBezTo>
                <a:cubicBezTo>
                  <a:pt x="1022048" y="1617133"/>
                  <a:pt x="1107924" y="1568752"/>
                  <a:pt x="1211943" y="1487714"/>
                </a:cubicBezTo>
                <a:cubicBezTo>
                  <a:pt x="1315962" y="1406676"/>
                  <a:pt x="1524000" y="1211943"/>
                  <a:pt x="1524000" y="1211943"/>
                </a:cubicBezTo>
                <a:cubicBezTo>
                  <a:pt x="1637695" y="1112762"/>
                  <a:pt x="1770743" y="986971"/>
                  <a:pt x="1894114" y="892628"/>
                </a:cubicBezTo>
                <a:cubicBezTo>
                  <a:pt x="2017485" y="798285"/>
                  <a:pt x="2115458" y="739019"/>
                  <a:pt x="2264229" y="645886"/>
                </a:cubicBezTo>
                <a:cubicBezTo>
                  <a:pt x="2413000" y="552753"/>
                  <a:pt x="2587172" y="441476"/>
                  <a:pt x="2786743" y="333828"/>
                </a:cubicBezTo>
                <a:cubicBezTo>
                  <a:pt x="2986314" y="226180"/>
                  <a:pt x="3223985" y="113090"/>
                  <a:pt x="3461657" y="0"/>
                </a:cubicBezTo>
              </a:path>
            </a:pathLst>
          </a:cu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rihåndsform 27"/>
          <p:cNvSpPr/>
          <p:nvPr/>
        </p:nvSpPr>
        <p:spPr>
          <a:xfrm>
            <a:off x="6458857" y="2411791"/>
            <a:ext cx="2685143" cy="1913466"/>
          </a:xfrm>
          <a:custGeom>
            <a:avLst/>
            <a:gdLst>
              <a:gd name="connsiteX0" fmla="*/ 0 w 2685143"/>
              <a:gd name="connsiteY0" fmla="*/ 1913466 h 1913466"/>
              <a:gd name="connsiteX1" fmla="*/ 94343 w 2685143"/>
              <a:gd name="connsiteY1" fmla="*/ 1797352 h 1913466"/>
              <a:gd name="connsiteX2" fmla="*/ 471714 w 2685143"/>
              <a:gd name="connsiteY2" fmla="*/ 1681238 h 1913466"/>
              <a:gd name="connsiteX3" fmla="*/ 493486 w 2685143"/>
              <a:gd name="connsiteY3" fmla="*/ 1412723 h 1913466"/>
              <a:gd name="connsiteX4" fmla="*/ 500743 w 2685143"/>
              <a:gd name="connsiteY4" fmla="*/ 1260323 h 1913466"/>
              <a:gd name="connsiteX5" fmla="*/ 798286 w 2685143"/>
              <a:gd name="connsiteY5" fmla="*/ 984552 h 1913466"/>
              <a:gd name="connsiteX6" fmla="*/ 1378857 w 2685143"/>
              <a:gd name="connsiteY6" fmla="*/ 527352 h 1913466"/>
              <a:gd name="connsiteX7" fmla="*/ 1930400 w 2685143"/>
              <a:gd name="connsiteY7" fmla="*/ 99180 h 1913466"/>
              <a:gd name="connsiteX8" fmla="*/ 2344057 w 2685143"/>
              <a:gd name="connsiteY8" fmla="*/ 4838 h 1913466"/>
              <a:gd name="connsiteX9" fmla="*/ 2685143 w 2685143"/>
              <a:gd name="connsiteY9" fmla="*/ 128209 h 191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85143" h="1913466">
                <a:moveTo>
                  <a:pt x="0" y="1913466"/>
                </a:moveTo>
                <a:cubicBezTo>
                  <a:pt x="7862" y="1874761"/>
                  <a:pt x="15724" y="1836057"/>
                  <a:pt x="94343" y="1797352"/>
                </a:cubicBezTo>
                <a:cubicBezTo>
                  <a:pt x="172962" y="1758647"/>
                  <a:pt x="405190" y="1745343"/>
                  <a:pt x="471714" y="1681238"/>
                </a:cubicBezTo>
                <a:cubicBezTo>
                  <a:pt x="538238" y="1617133"/>
                  <a:pt x="488648" y="1482875"/>
                  <a:pt x="493486" y="1412723"/>
                </a:cubicBezTo>
                <a:cubicBezTo>
                  <a:pt x="498324" y="1342571"/>
                  <a:pt x="449943" y="1331685"/>
                  <a:pt x="500743" y="1260323"/>
                </a:cubicBezTo>
                <a:cubicBezTo>
                  <a:pt x="551543" y="1188961"/>
                  <a:pt x="651934" y="1106714"/>
                  <a:pt x="798286" y="984552"/>
                </a:cubicBezTo>
                <a:cubicBezTo>
                  <a:pt x="944638" y="862390"/>
                  <a:pt x="1378857" y="527352"/>
                  <a:pt x="1378857" y="527352"/>
                </a:cubicBezTo>
                <a:cubicBezTo>
                  <a:pt x="1567543" y="379790"/>
                  <a:pt x="1769533" y="186266"/>
                  <a:pt x="1930400" y="99180"/>
                </a:cubicBezTo>
                <a:cubicBezTo>
                  <a:pt x="2091267" y="12094"/>
                  <a:pt x="2218267" y="0"/>
                  <a:pt x="2344057" y="4838"/>
                </a:cubicBezTo>
                <a:cubicBezTo>
                  <a:pt x="2469847" y="9676"/>
                  <a:pt x="2685143" y="128209"/>
                  <a:pt x="2685143" y="128209"/>
                </a:cubicBezTo>
              </a:path>
            </a:pathLst>
          </a:cu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9" name="Frihåndsform 28"/>
          <p:cNvSpPr/>
          <p:nvPr/>
        </p:nvSpPr>
        <p:spPr>
          <a:xfrm>
            <a:off x="36286" y="5682343"/>
            <a:ext cx="2358571" cy="529771"/>
          </a:xfrm>
          <a:custGeom>
            <a:avLst/>
            <a:gdLst>
              <a:gd name="connsiteX0" fmla="*/ 2358571 w 2358571"/>
              <a:gd name="connsiteY0" fmla="*/ 0 h 529771"/>
              <a:gd name="connsiteX1" fmla="*/ 1973943 w 2358571"/>
              <a:gd name="connsiteY1" fmla="*/ 275771 h 529771"/>
              <a:gd name="connsiteX2" fmla="*/ 1531257 w 2358571"/>
              <a:gd name="connsiteY2" fmla="*/ 464457 h 529771"/>
              <a:gd name="connsiteX3" fmla="*/ 979714 w 2358571"/>
              <a:gd name="connsiteY3" fmla="*/ 500743 h 529771"/>
              <a:gd name="connsiteX4" fmla="*/ 0 w 2358571"/>
              <a:gd name="connsiteY4" fmla="*/ 529771 h 52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8571" h="529771">
                <a:moveTo>
                  <a:pt x="2358571" y="0"/>
                </a:moveTo>
                <a:cubicBezTo>
                  <a:pt x="2235200" y="99181"/>
                  <a:pt x="2111829" y="198362"/>
                  <a:pt x="1973943" y="275771"/>
                </a:cubicBezTo>
                <a:cubicBezTo>
                  <a:pt x="1836057" y="353180"/>
                  <a:pt x="1696962" y="426962"/>
                  <a:pt x="1531257" y="464457"/>
                </a:cubicBezTo>
                <a:cubicBezTo>
                  <a:pt x="1365552" y="501952"/>
                  <a:pt x="1234923" y="489857"/>
                  <a:pt x="979714" y="500743"/>
                </a:cubicBezTo>
                <a:cubicBezTo>
                  <a:pt x="724505" y="511629"/>
                  <a:pt x="362252" y="520700"/>
                  <a:pt x="0" y="529771"/>
                </a:cubicBezTo>
              </a:path>
            </a:pathLst>
          </a:custGeom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rihåndsform 29"/>
          <p:cNvSpPr/>
          <p:nvPr/>
        </p:nvSpPr>
        <p:spPr>
          <a:xfrm>
            <a:off x="5660571" y="3868057"/>
            <a:ext cx="791029" cy="515257"/>
          </a:xfrm>
          <a:custGeom>
            <a:avLst/>
            <a:gdLst>
              <a:gd name="connsiteX0" fmla="*/ 0 w 791029"/>
              <a:gd name="connsiteY0" fmla="*/ 0 h 515257"/>
              <a:gd name="connsiteX1" fmla="*/ 210458 w 791029"/>
              <a:gd name="connsiteY1" fmla="*/ 290286 h 515257"/>
              <a:gd name="connsiteX2" fmla="*/ 362858 w 791029"/>
              <a:gd name="connsiteY2" fmla="*/ 457200 h 515257"/>
              <a:gd name="connsiteX3" fmla="*/ 544286 w 791029"/>
              <a:gd name="connsiteY3" fmla="*/ 500743 h 515257"/>
              <a:gd name="connsiteX4" fmla="*/ 791029 w 791029"/>
              <a:gd name="connsiteY4" fmla="*/ 515257 h 515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029" h="515257">
                <a:moveTo>
                  <a:pt x="0" y="0"/>
                </a:moveTo>
                <a:cubicBezTo>
                  <a:pt x="74991" y="107043"/>
                  <a:pt x="149982" y="214086"/>
                  <a:pt x="210458" y="290286"/>
                </a:cubicBezTo>
                <a:cubicBezTo>
                  <a:pt x="270934" y="366486"/>
                  <a:pt x="307220" y="422124"/>
                  <a:pt x="362858" y="457200"/>
                </a:cubicBezTo>
                <a:cubicBezTo>
                  <a:pt x="418496" y="492276"/>
                  <a:pt x="472924" y="491067"/>
                  <a:pt x="544286" y="500743"/>
                </a:cubicBezTo>
                <a:cubicBezTo>
                  <a:pt x="615648" y="510419"/>
                  <a:pt x="703338" y="512838"/>
                  <a:pt x="791029" y="515257"/>
                </a:cubicBezTo>
              </a:path>
            </a:pathLst>
          </a:custGeom>
          <a:ln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Frihåndsform 30"/>
          <p:cNvSpPr/>
          <p:nvPr/>
        </p:nvSpPr>
        <p:spPr>
          <a:xfrm>
            <a:off x="2090057" y="4397829"/>
            <a:ext cx="319314" cy="1284514"/>
          </a:xfrm>
          <a:custGeom>
            <a:avLst/>
            <a:gdLst>
              <a:gd name="connsiteX0" fmla="*/ 319314 w 319314"/>
              <a:gd name="connsiteY0" fmla="*/ 1284514 h 1284514"/>
              <a:gd name="connsiteX1" fmla="*/ 181429 w 319314"/>
              <a:gd name="connsiteY1" fmla="*/ 1103085 h 1284514"/>
              <a:gd name="connsiteX2" fmla="*/ 94343 w 319314"/>
              <a:gd name="connsiteY2" fmla="*/ 725714 h 1284514"/>
              <a:gd name="connsiteX3" fmla="*/ 0 w 319314"/>
              <a:gd name="connsiteY3" fmla="*/ 0 h 128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314" h="1284514">
                <a:moveTo>
                  <a:pt x="319314" y="1284514"/>
                </a:moveTo>
                <a:cubicBezTo>
                  <a:pt x="269119" y="1240366"/>
                  <a:pt x="218924" y="1196218"/>
                  <a:pt x="181429" y="1103085"/>
                </a:cubicBezTo>
                <a:cubicBezTo>
                  <a:pt x="143934" y="1009952"/>
                  <a:pt x="124581" y="909561"/>
                  <a:pt x="94343" y="725714"/>
                </a:cubicBezTo>
                <a:cubicBezTo>
                  <a:pt x="64105" y="541867"/>
                  <a:pt x="32052" y="270933"/>
                  <a:pt x="0" y="0"/>
                </a:cubicBezTo>
              </a:path>
            </a:pathLst>
          </a:custGeom>
          <a:ln w="50800">
            <a:solidFill>
              <a:srgbClr val="0070C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24" name="Rett pil 23"/>
          <p:cNvCxnSpPr/>
          <p:nvPr/>
        </p:nvCxnSpPr>
        <p:spPr>
          <a:xfrm flipH="1" flipV="1">
            <a:off x="3664857" y="3868057"/>
            <a:ext cx="754743" cy="711201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Rett pil 31"/>
          <p:cNvCxnSpPr/>
          <p:nvPr/>
        </p:nvCxnSpPr>
        <p:spPr>
          <a:xfrm flipH="1" flipV="1">
            <a:off x="5312229" y="1995714"/>
            <a:ext cx="624115" cy="769260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Rett pil 32"/>
          <p:cNvCxnSpPr/>
          <p:nvPr/>
        </p:nvCxnSpPr>
        <p:spPr>
          <a:xfrm flipH="1" flipV="1">
            <a:off x="2191657" y="5232400"/>
            <a:ext cx="203201" cy="500745"/>
          </a:xfrm>
          <a:prstGeom prst="straightConnector1">
            <a:avLst/>
          </a:prstGeom>
          <a:ln w="50800">
            <a:solidFill>
              <a:srgbClr val="C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Rett pil 33"/>
          <p:cNvCxnSpPr/>
          <p:nvPr/>
        </p:nvCxnSpPr>
        <p:spPr>
          <a:xfrm flipH="1" flipV="1">
            <a:off x="2902857" y="4288971"/>
            <a:ext cx="435429" cy="449943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Frihåndsform 35"/>
          <p:cNvSpPr/>
          <p:nvPr/>
        </p:nvSpPr>
        <p:spPr>
          <a:xfrm>
            <a:off x="5360609" y="2779486"/>
            <a:ext cx="532191" cy="1030514"/>
          </a:xfrm>
          <a:custGeom>
            <a:avLst/>
            <a:gdLst>
              <a:gd name="connsiteX0" fmla="*/ 249162 w 532191"/>
              <a:gd name="connsiteY0" fmla="*/ 1030514 h 1030514"/>
              <a:gd name="connsiteX1" fmla="*/ 38705 w 532191"/>
              <a:gd name="connsiteY1" fmla="*/ 682171 h 1030514"/>
              <a:gd name="connsiteX2" fmla="*/ 82248 w 532191"/>
              <a:gd name="connsiteY2" fmla="*/ 413657 h 1030514"/>
              <a:gd name="connsiteX3" fmla="*/ 532191 w 532191"/>
              <a:gd name="connsiteY3" fmla="*/ 0 h 1030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191" h="1030514">
                <a:moveTo>
                  <a:pt x="249162" y="1030514"/>
                </a:moveTo>
                <a:cubicBezTo>
                  <a:pt x="157843" y="907747"/>
                  <a:pt x="66524" y="784980"/>
                  <a:pt x="38705" y="682171"/>
                </a:cubicBezTo>
                <a:cubicBezTo>
                  <a:pt x="10886" y="579362"/>
                  <a:pt x="0" y="527352"/>
                  <a:pt x="82248" y="413657"/>
                </a:cubicBezTo>
                <a:cubicBezTo>
                  <a:pt x="164496" y="299962"/>
                  <a:pt x="348343" y="149981"/>
                  <a:pt x="532191" y="0"/>
                </a:cubicBezTo>
              </a:path>
            </a:pathLst>
          </a:cu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8" name="Frihåndsform 37"/>
          <p:cNvSpPr/>
          <p:nvPr/>
        </p:nvSpPr>
        <p:spPr>
          <a:xfrm>
            <a:off x="3057350" y="5116152"/>
            <a:ext cx="538542" cy="1020987"/>
          </a:xfrm>
          <a:custGeom>
            <a:avLst/>
            <a:gdLst>
              <a:gd name="connsiteX0" fmla="*/ 0 w 538542"/>
              <a:gd name="connsiteY0" fmla="*/ 0 h 1020987"/>
              <a:gd name="connsiteX1" fmla="*/ 95367 w 538542"/>
              <a:gd name="connsiteY1" fmla="*/ 190734 h 1020987"/>
              <a:gd name="connsiteX2" fmla="*/ 308540 w 538542"/>
              <a:gd name="connsiteY2" fmla="*/ 375858 h 1020987"/>
              <a:gd name="connsiteX3" fmla="*/ 330979 w 538542"/>
              <a:gd name="connsiteY3" fmla="*/ 504884 h 1020987"/>
              <a:gd name="connsiteX4" fmla="*/ 538542 w 538542"/>
              <a:gd name="connsiteY4" fmla="*/ 1020987 h 1020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8542" h="1020987">
                <a:moveTo>
                  <a:pt x="0" y="0"/>
                </a:moveTo>
                <a:cubicBezTo>
                  <a:pt x="21972" y="64045"/>
                  <a:pt x="43944" y="128091"/>
                  <a:pt x="95367" y="190734"/>
                </a:cubicBezTo>
                <a:cubicBezTo>
                  <a:pt x="146790" y="253377"/>
                  <a:pt x="269271" y="323500"/>
                  <a:pt x="308540" y="375858"/>
                </a:cubicBezTo>
                <a:cubicBezTo>
                  <a:pt x="347809" y="428216"/>
                  <a:pt x="292645" y="397363"/>
                  <a:pt x="330979" y="504884"/>
                </a:cubicBezTo>
                <a:cubicBezTo>
                  <a:pt x="369313" y="612406"/>
                  <a:pt x="453927" y="816696"/>
                  <a:pt x="538542" y="1020987"/>
                </a:cubicBezTo>
              </a:path>
            </a:pathLst>
          </a:custGeom>
          <a:ln w="508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Oval Callout 34"/>
          <p:cNvSpPr/>
          <p:nvPr/>
        </p:nvSpPr>
        <p:spPr>
          <a:xfrm>
            <a:off x="-9368" y="1455725"/>
            <a:ext cx="3066718" cy="1616872"/>
          </a:xfrm>
          <a:prstGeom prst="wedgeEllipseCallout">
            <a:avLst>
              <a:gd name="adj1" fmla="val 55819"/>
              <a:gd name="adj2" fmla="val 89475"/>
            </a:avLst>
          </a:prstGeom>
          <a:solidFill>
            <a:schemeClr val="accent6">
              <a:lumMod val="75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latin typeface="Calibri Light"/>
                <a:cs typeface="Calibri Light"/>
              </a:rPr>
              <a:t>Helhetlig</a:t>
            </a:r>
            <a:r>
              <a:rPr lang="en-US" sz="2400" dirty="0" smtClean="0">
                <a:latin typeface="Calibri Light"/>
                <a:cs typeface="Calibri Light"/>
              </a:rPr>
              <a:t> areal- </a:t>
            </a:r>
            <a:r>
              <a:rPr lang="en-US" sz="2400" dirty="0" err="1" smtClean="0">
                <a:latin typeface="Calibri Light"/>
                <a:cs typeface="Calibri Light"/>
              </a:rPr>
              <a:t>og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transportplan-grep</a:t>
            </a:r>
            <a:r>
              <a:rPr lang="en-US" sz="2400" dirty="0" smtClean="0"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85162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7046912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D3B9D11-FBFD-4662-8C17-832CC87DEEF2}" type="slidenum">
              <a:rPr lang="nb-NO" smtClean="0"/>
              <a:pPr/>
              <a:t>24</a:t>
            </a:fld>
            <a:endParaRPr lang="nb-NO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1157103"/>
            <a:ext cx="6768752" cy="5692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3"/>
          <p:cNvSpPr txBox="1">
            <a:spLocks/>
          </p:cNvSpPr>
          <p:nvPr/>
        </p:nvSpPr>
        <p:spPr bwMode="auto">
          <a:xfrm>
            <a:off x="1259632" y="197518"/>
            <a:ext cx="7279794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>
              <a:defRPr/>
            </a:pPr>
            <a:r>
              <a:rPr lang="nb-NO" sz="2400" b="1" dirty="0" smtClean="0">
                <a:solidFill>
                  <a:srgbClr val="17375E"/>
                </a:solidFill>
                <a:latin typeface="Arial" pitchFamily="34" charset="0"/>
                <a:cs typeface="Arial" pitchFamily="34" charset="0"/>
              </a:rPr>
              <a:t>Prinsipp for vegsystem ved åpning av sykehuset</a:t>
            </a:r>
            <a:endParaRPr lang="nb-NO" sz="2400" b="1" dirty="0">
              <a:solidFill>
                <a:srgbClr val="17375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-9368" y="1455725"/>
            <a:ext cx="3066718" cy="1616872"/>
          </a:xfrm>
          <a:prstGeom prst="wedgeEllipseCallout">
            <a:avLst>
              <a:gd name="adj1" fmla="val 55819"/>
              <a:gd name="adj2" fmla="val 89475"/>
            </a:avLst>
          </a:prstGeom>
          <a:solidFill>
            <a:schemeClr val="accent6">
              <a:lumMod val="75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latin typeface="Calibri Light"/>
                <a:cs typeface="Calibri Light"/>
              </a:rPr>
              <a:t>Helhetlig</a:t>
            </a:r>
            <a:r>
              <a:rPr lang="en-US" sz="2400" dirty="0" smtClean="0">
                <a:latin typeface="Calibri Light"/>
                <a:cs typeface="Calibri Light"/>
              </a:rPr>
              <a:t> areal- </a:t>
            </a:r>
            <a:r>
              <a:rPr lang="en-US" sz="2400" dirty="0" err="1" smtClean="0">
                <a:latin typeface="Calibri Light"/>
                <a:cs typeface="Calibri Light"/>
              </a:rPr>
              <a:t>og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transportplan-grep</a:t>
            </a:r>
            <a:r>
              <a:rPr lang="en-US" sz="2400" dirty="0" smtClean="0">
                <a:latin typeface="Calibri Light"/>
                <a:cs typeface="Calibri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378703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kjermbilde 2016-03-02 kl. 00.10.1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100"/>
            <a:ext cx="9144000" cy="1678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8825" y="256553"/>
            <a:ext cx="8056727" cy="2026774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Skaper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prosessene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leder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fram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lokaliserings-beslutninger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samfunnet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894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kjermbilde 2016-03-02 kl. 00.20.35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29" y="1590239"/>
            <a:ext cx="9144000" cy="16731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96833" y="1975462"/>
            <a:ext cx="5304867" cy="1249401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5501" y="2219190"/>
            <a:ext cx="7545110" cy="1324836"/>
          </a:xfrm>
          <a:prstGeom prst="rect">
            <a:avLst/>
          </a:prstGeom>
          <a:solidFill>
            <a:schemeClr val="tx1"/>
          </a:solidFill>
          <a:ln w="762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309929" y="3289003"/>
            <a:ext cx="5208647" cy="2188417"/>
          </a:xfrm>
          <a:prstGeom prst="wedgeEllipseCallout">
            <a:avLst>
              <a:gd name="adj1" fmla="val -9722"/>
              <a:gd name="adj2" fmla="val -102369"/>
            </a:avLst>
          </a:prstGeom>
          <a:solidFill>
            <a:schemeClr val="accent1"/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Er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det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sektorinterne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hensyn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eller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helhetshensyn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som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tillegges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vekt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ved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Calibri Light"/>
                <a:cs typeface="Calibri Light"/>
              </a:rPr>
              <a:t>lokaliseringsbeslutninger</a:t>
            </a:r>
            <a:r>
              <a:rPr lang="en-US" sz="2400" dirty="0" smtClean="0">
                <a:solidFill>
                  <a:schemeClr val="tx1"/>
                </a:solidFill>
                <a:latin typeface="Calibri Light"/>
                <a:cs typeface="Calibri Light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8825" y="256553"/>
            <a:ext cx="8056727" cy="2026774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Skaper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prosessene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leder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fram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lokaliserings-beslutninger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samfunnet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7459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jermbilde 2016-03-02 kl. 07.25.5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49500"/>
            <a:ext cx="9144000" cy="214518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914253" y="4662902"/>
            <a:ext cx="3066175" cy="1956181"/>
          </a:xfrm>
          <a:prstGeom prst="wedgeEllipseCallout">
            <a:avLst>
              <a:gd name="adj1" fmla="val -62318"/>
              <a:gd name="adj2" fmla="val -68777"/>
            </a:avLst>
          </a:prstGeom>
          <a:solidFill>
            <a:schemeClr val="accent6">
              <a:lumMod val="75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 err="1" smtClean="0">
                <a:latin typeface="Calibri Light"/>
                <a:cs typeface="Calibri Light"/>
              </a:rPr>
              <a:t>Beslutnings</a:t>
            </a:r>
            <a:r>
              <a:rPr lang="en-US" sz="2400" dirty="0" smtClean="0">
                <a:latin typeface="Calibri Light"/>
                <a:cs typeface="Calibri Light"/>
              </a:rPr>
              <a:t>-</a:t>
            </a:r>
            <a:br>
              <a:rPr lang="en-US" sz="2400" dirty="0" smtClean="0">
                <a:latin typeface="Calibri Light"/>
                <a:cs typeface="Calibri Light"/>
              </a:rPr>
            </a:br>
            <a:r>
              <a:rPr lang="en-US" sz="2400" dirty="0" err="1" smtClean="0">
                <a:latin typeface="Calibri Light"/>
                <a:cs typeface="Calibri Light"/>
              </a:rPr>
              <a:t>prosessene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gir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ikke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legitimitet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i</a:t>
            </a:r>
            <a:r>
              <a:rPr lang="en-US" sz="2400" dirty="0" smtClean="0">
                <a:latin typeface="Calibri Light"/>
                <a:cs typeface="Calibri Light"/>
              </a:rPr>
              <a:t> </a:t>
            </a:r>
            <a:r>
              <a:rPr lang="en-US" sz="2400" dirty="0" err="1" smtClean="0">
                <a:latin typeface="Calibri Light"/>
                <a:cs typeface="Calibri Light"/>
              </a:rPr>
              <a:t>samfunnet</a:t>
            </a:r>
            <a:endParaRPr lang="en-US" sz="2400" dirty="0" smtClean="0">
              <a:latin typeface="Calibri Light"/>
              <a:cs typeface="Calibri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8825" y="256553"/>
            <a:ext cx="8056727" cy="2026774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Skaper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prosessene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leder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fram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lokaliserings-beslutninger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samfunnet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534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825" y="256553"/>
            <a:ext cx="8056727" cy="2026774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>
              <a:spcBef>
                <a:spcPts val="1368"/>
              </a:spcBef>
            </a:pP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3.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Skaper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prosessene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leder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fram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til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lokaliserings-beslutninger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Calibri Light"/>
                <a:cs typeface="Calibri Light"/>
              </a:rPr>
              <a:t>samfunnet</a:t>
            </a:r>
            <a:r>
              <a:rPr lang="en-US" sz="2800" dirty="0">
                <a:solidFill>
                  <a:schemeClr val="bg1"/>
                </a:solidFill>
                <a:latin typeface="Calibri Light"/>
                <a:cs typeface="Calibri Light"/>
              </a:rPr>
              <a:t>? 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</a:b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endParaRPr lang="en-US" sz="2800" dirty="0" smtClean="0">
              <a:solidFill>
                <a:schemeClr val="bg1"/>
              </a:solidFill>
              <a:latin typeface="Calibri Light"/>
              <a:cs typeface="Calibri Light"/>
            </a:endParaRPr>
          </a:p>
          <a:p>
            <a:pPr>
              <a:spcBef>
                <a:spcPts val="1368"/>
              </a:spcBef>
            </a:pP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Mangel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på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kunnskap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planprosesser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og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prosessdesign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for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å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sikre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prosesser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som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gir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legitimitet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 for </a:t>
            </a:r>
            <a:r>
              <a:rPr lang="en-US" sz="2800" dirty="0" err="1" smtClean="0">
                <a:solidFill>
                  <a:schemeClr val="bg1"/>
                </a:solidFill>
                <a:latin typeface="Calibri Light"/>
                <a:cs typeface="Calibri Light"/>
              </a:rPr>
              <a:t>beslutningen</a:t>
            </a:r>
            <a:r>
              <a:rPr lang="en-US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.</a:t>
            </a:r>
            <a:endParaRPr lang="en-US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9987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5"/>
          <p:cNvSpPr txBox="1">
            <a:spLocks/>
          </p:cNvSpPr>
          <p:nvPr/>
        </p:nvSpPr>
        <p:spPr>
          <a:xfrm>
            <a:off x="7869252" y="6533445"/>
            <a:ext cx="298376" cy="153888"/>
          </a:xfrm>
          <a:prstGeom prst="rect">
            <a:avLst/>
          </a:prstGeom>
        </p:spPr>
        <p:txBody>
          <a:bodyPr/>
          <a:lstStyle>
            <a:defPPr>
              <a:defRPr lang="nb-NO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503D8D-F27D-49CA-A299-3589FD585F6D}" type="slidenum">
              <a:rPr lang="nb-NO" smtClean="0"/>
              <a:pPr/>
              <a:t>29</a:t>
            </a:fld>
            <a:endParaRPr lang="nb-NO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83609" y="277937"/>
            <a:ext cx="6252796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nb-NO" sz="2800" b="1" dirty="0">
                <a:solidFill>
                  <a:schemeClr val="bg1"/>
                </a:solidFill>
              </a:rPr>
              <a:t>BAF: </a:t>
            </a:r>
            <a:r>
              <a:rPr lang="nb-NO" sz="2400" dirty="0">
                <a:solidFill>
                  <a:schemeClr val="bg1"/>
                </a:solidFill>
              </a:rPr>
              <a:t>Beslutte – Annonsere - Forsvare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423222"/>
              </p:ext>
            </p:extLst>
          </p:nvPr>
        </p:nvGraphicFramePr>
        <p:xfrm>
          <a:off x="263448" y="939924"/>
          <a:ext cx="8176846" cy="1684338"/>
        </p:xfrm>
        <a:graphic>
          <a:graphicData uri="http://schemas.openxmlformats.org/drawingml/2006/table">
            <a:tbl>
              <a:tblPr/>
              <a:tblGrid>
                <a:gridCol w="2044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4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42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42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6843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Start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Rask, følger interne prosedyrer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Beslutninger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Alene, noen få bidrag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Skape enighet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Annonser ditt forslag (alternativer) og forsvare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Gjennomføring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Alene, beslutningstaker må lede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Group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140676"/>
              </p:ext>
            </p:extLst>
          </p:nvPr>
        </p:nvGraphicFramePr>
        <p:xfrm>
          <a:off x="323528" y="3645024"/>
          <a:ext cx="8176846" cy="1924050"/>
        </p:xfrm>
        <a:graphic>
          <a:graphicData uri="http://schemas.openxmlformats.org/drawingml/2006/table">
            <a:tbl>
              <a:tblPr/>
              <a:tblGrid>
                <a:gridCol w="2044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5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42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44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240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Start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Tid til interessent analyse, prosess design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Skape enighet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Bygg på eierskap og forståelse. Deltakere blir forsvarere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Beslutninger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Mange bidrar til definisjon, alternativer, endelig valg</a:t>
                      </a: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Gjennomføring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b-NO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Mange har utviklet interesse i å gjennomføre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84406" marR="84406" horzOverflow="overflow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323528" y="3103686"/>
            <a:ext cx="799660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nb-NO" sz="2800" b="1" dirty="0">
                <a:solidFill>
                  <a:srgbClr val="FFFFFF"/>
                </a:solidFill>
              </a:rPr>
              <a:t>IDB: </a:t>
            </a:r>
            <a:r>
              <a:rPr lang="nb-NO" sz="2400" dirty="0">
                <a:solidFill>
                  <a:srgbClr val="FFFFFF"/>
                </a:solidFill>
              </a:rPr>
              <a:t>Involvere – Dialog (</a:t>
            </a:r>
            <a:r>
              <a:rPr lang="nb-NO" sz="2400" dirty="0" err="1">
                <a:solidFill>
                  <a:srgbClr val="FFFFFF"/>
                </a:solidFill>
              </a:rPr>
              <a:t>Deliberate</a:t>
            </a:r>
            <a:r>
              <a:rPr lang="nb-NO" sz="2400" dirty="0">
                <a:solidFill>
                  <a:srgbClr val="FFFFFF"/>
                </a:solidFill>
              </a:rPr>
              <a:t>) - Beslutte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323528" y="2622675"/>
            <a:ext cx="842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nb-NO" sz="2000" i="1" dirty="0">
                <a:solidFill>
                  <a:srgbClr val="FFFFFF"/>
                </a:solidFill>
              </a:rPr>
              <a:t>Dersom du ikke vinner frem, tilbake til start – </a:t>
            </a:r>
            <a:r>
              <a:rPr lang="nb-NO" sz="2000" i="1" dirty="0" err="1">
                <a:solidFill>
                  <a:srgbClr val="FFFFFF"/>
                </a:solidFill>
              </a:rPr>
              <a:t>t.o.m</a:t>
            </a:r>
            <a:r>
              <a:rPr lang="nb-NO" sz="2000" i="1" dirty="0">
                <a:solidFill>
                  <a:srgbClr val="FFFFFF"/>
                </a:solidFill>
              </a:rPr>
              <a:t> </a:t>
            </a:r>
            <a:r>
              <a:rPr lang="nb-NO" sz="2000" b="1" i="1" dirty="0">
                <a:solidFill>
                  <a:srgbClr val="FFFFFF"/>
                </a:solidFill>
              </a:rPr>
              <a:t>før</a:t>
            </a:r>
            <a:r>
              <a:rPr lang="nb-NO" sz="2000" i="1" dirty="0">
                <a:solidFill>
                  <a:srgbClr val="FFFFFF"/>
                </a:solidFill>
              </a:rPr>
              <a:t> start</a:t>
            </a:r>
            <a:endParaRPr lang="en-US" sz="2000" b="1" i="1" dirty="0">
              <a:solidFill>
                <a:srgbClr val="FFFFFF"/>
              </a:solidFill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23528" y="5750050"/>
            <a:ext cx="842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nb-NO" sz="2000" i="1" dirty="0">
                <a:solidFill>
                  <a:srgbClr val="FFFFFF"/>
                </a:solidFill>
              </a:rPr>
              <a:t>Kan ta mer tid enn du tro, oppdager vanskelige interessekonflikter.</a:t>
            </a:r>
            <a:endParaRPr lang="en-US" sz="2400" b="1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683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 descr="kronikkadresseavisen2015-01-0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-387424"/>
            <a:ext cx="8519748" cy="1218797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52329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tel 1"/>
          <p:cNvSpPr txBox="1">
            <a:spLocks/>
          </p:cNvSpPr>
          <p:nvPr/>
        </p:nvSpPr>
        <p:spPr>
          <a:xfrm>
            <a:off x="611560" y="404664"/>
            <a:ext cx="8208912" cy="55399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nb-NO" sz="28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Aktør identifisering og konfliktanalyse og strategier for å mobilisere aktører konstruktivt og håndtere konflikter</a:t>
            </a:r>
            <a:endParaRPr lang="nb-NO" sz="2800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508137" y="3284541"/>
            <a:ext cx="165881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 dirty="0">
                <a:solidFill>
                  <a:srgbClr val="CCFFCC"/>
                </a:solidFill>
                <a:latin typeface="+mn-lt"/>
              </a:rPr>
              <a:t>Prosjekt-Teamet</a:t>
            </a:r>
            <a:endParaRPr lang="en-GB" sz="2400" b="1" dirty="0">
              <a:solidFill>
                <a:srgbClr val="CCFFCC"/>
              </a:solidFill>
              <a:latin typeface="+mn-lt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996004" y="3789040"/>
            <a:ext cx="245962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  De som vil dra</a:t>
            </a:r>
          </a:p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nytte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6153371" y="5661248"/>
            <a:ext cx="2237211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Berørte parter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716575" y="1557395"/>
            <a:ext cx="2847313" cy="1200328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 dirty="0">
                <a:solidFill>
                  <a:srgbClr val="FFFFFF"/>
                </a:solidFill>
                <a:latin typeface="+mn-lt"/>
              </a:rPr>
              <a:t>Beslutningstakere</a:t>
            </a:r>
          </a:p>
          <a:p>
            <a:pPr algn="ctr"/>
            <a:r>
              <a:rPr lang="nb-NO" sz="2400" b="1" dirty="0" smtClean="0">
                <a:solidFill>
                  <a:srgbClr val="FFFFFF"/>
                </a:solidFill>
                <a:latin typeface="+mn-lt"/>
              </a:rPr>
              <a:t>Rammesetterne</a:t>
            </a:r>
            <a:endParaRPr lang="nb-NO" sz="2400" b="1" dirty="0">
              <a:solidFill>
                <a:srgbClr val="FFFFFF"/>
              </a:solidFill>
              <a:latin typeface="+mn-lt"/>
            </a:endParaRPr>
          </a:p>
          <a:p>
            <a:pPr algn="l"/>
            <a:endParaRPr lang="en-GB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076201" y="1733907"/>
            <a:ext cx="2073554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Nødvendige </a:t>
            </a:r>
          </a:p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bidragsytere 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6063012" y="2667112"/>
            <a:ext cx="2073554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Ønskete </a:t>
            </a:r>
          </a:p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bidragsytere 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3109546" y="4797426"/>
            <a:ext cx="2192215" cy="830997"/>
          </a:xfrm>
          <a:prstGeom prst="rect">
            <a:avLst/>
          </a:prstGeom>
          <a:noFill/>
          <a:ln w="28575">
            <a:solidFill>
              <a:schemeClr val="bg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 dirty="0" smtClean="0">
                <a:solidFill>
                  <a:srgbClr val="CCFFCC"/>
                </a:solidFill>
                <a:latin typeface="+mn-lt"/>
              </a:rPr>
              <a:t>OBS! </a:t>
            </a:r>
          </a:p>
          <a:p>
            <a:pPr algn="ctr"/>
            <a:r>
              <a:rPr lang="nb-NO" sz="2400" b="1" dirty="0" smtClean="0">
                <a:solidFill>
                  <a:srgbClr val="CCFFCC"/>
                </a:solidFill>
                <a:latin typeface="+mn-lt"/>
              </a:rPr>
              <a:t>OBS!</a:t>
            </a:r>
            <a:endParaRPr lang="en-GB" sz="2400" b="1" dirty="0">
              <a:solidFill>
                <a:srgbClr val="CCFFCC"/>
              </a:solidFill>
              <a:latin typeface="+mn-lt"/>
            </a:endParaRPr>
          </a:p>
        </p:txBody>
      </p:sp>
      <p:sp>
        <p:nvSpPr>
          <p:cNvPr id="19" name="Rectangle 9"/>
          <p:cNvSpPr>
            <a:spLocks noChangeArrowheads="1"/>
          </p:cNvSpPr>
          <p:nvPr/>
        </p:nvSpPr>
        <p:spPr bwMode="auto">
          <a:xfrm>
            <a:off x="5436577" y="3717032"/>
            <a:ext cx="3429000" cy="252028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436577" y="1556792"/>
            <a:ext cx="3429000" cy="2088232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1513748" y="2667005"/>
            <a:ext cx="3667857" cy="15541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6155791" y="4725144"/>
            <a:ext cx="2254343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  De som vil få </a:t>
            </a:r>
          </a:p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ulemper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7036510" y="6315982"/>
            <a:ext cx="1783962" cy="2769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b-NO" dirty="0">
                <a:solidFill>
                  <a:srgbClr val="FFFFFF"/>
                </a:solidFill>
                <a:latin typeface="+mn-lt"/>
              </a:rPr>
              <a:t>Med takk til Erik Larsen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788638" y="4437175"/>
            <a:ext cx="2487218" cy="830997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Eksterne </a:t>
            </a:r>
          </a:p>
          <a:p>
            <a:pPr algn="ctr"/>
            <a:r>
              <a:rPr lang="nb-NO" sz="2400" b="1">
                <a:solidFill>
                  <a:srgbClr val="FFFFFF"/>
                </a:solidFill>
                <a:latin typeface="+mn-lt"/>
              </a:rPr>
              <a:t>støttespillere</a:t>
            </a:r>
            <a:endParaRPr lang="en-GB" sz="2400" b="1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5" name="Text Box 16"/>
          <p:cNvSpPr txBox="1">
            <a:spLocks noChangeArrowheads="1"/>
          </p:cNvSpPr>
          <p:nvPr/>
        </p:nvSpPr>
        <p:spPr bwMode="auto">
          <a:xfrm>
            <a:off x="1826863" y="2924287"/>
            <a:ext cx="2318062" cy="46166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nb-NO" sz="2400" b="1">
                <a:solidFill>
                  <a:srgbClr val="FFFFFF"/>
                </a:solidFill>
                <a:latin typeface="+mn-lt"/>
              </a:rPr>
              <a:t>Din institusjon</a:t>
            </a:r>
          </a:p>
        </p:txBody>
      </p:sp>
      <p:sp>
        <p:nvSpPr>
          <p:cNvPr id="26" name="Text Box 17"/>
          <p:cNvSpPr txBox="1">
            <a:spLocks noChangeArrowheads="1"/>
          </p:cNvSpPr>
          <p:nvPr/>
        </p:nvSpPr>
        <p:spPr bwMode="auto">
          <a:xfrm>
            <a:off x="683568" y="3573016"/>
            <a:ext cx="2841240" cy="2677656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nb-NO" sz="2400" dirty="0">
                <a:solidFill>
                  <a:srgbClr val="FFFFFF"/>
                </a:solidFill>
                <a:latin typeface="+mn-lt"/>
              </a:rPr>
              <a:t>Støtte-systemet</a:t>
            </a:r>
          </a:p>
          <a:p>
            <a:pPr algn="ctr">
              <a:spcBef>
                <a:spcPct val="50000"/>
              </a:spcBef>
            </a:pPr>
            <a:endParaRPr lang="nb-NO" sz="2400" b="1" dirty="0">
              <a:solidFill>
                <a:srgbClr val="FFFFFF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nb-NO" sz="2400" b="1" dirty="0">
              <a:solidFill>
                <a:srgbClr val="FFFFFF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nb-NO" sz="2400" b="1" dirty="0">
              <a:solidFill>
                <a:srgbClr val="FFFFFF"/>
              </a:solidFill>
              <a:latin typeface="+mn-lt"/>
            </a:endParaRPr>
          </a:p>
          <a:p>
            <a:pPr algn="ctr">
              <a:spcBef>
                <a:spcPct val="50000"/>
              </a:spcBef>
            </a:pPr>
            <a:endParaRPr lang="nb-NO" sz="24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3641481" y="2708387"/>
            <a:ext cx="1459523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nb-NO" sz="2400" b="1" dirty="0">
                <a:solidFill>
                  <a:srgbClr val="FFFFFF"/>
                </a:solidFill>
                <a:latin typeface="+mn-lt"/>
              </a:rPr>
              <a:t> </a:t>
            </a:r>
            <a:r>
              <a:rPr lang="nb-NO" sz="2400" i="1" dirty="0">
                <a:solidFill>
                  <a:srgbClr val="CCFFCC"/>
                </a:solidFill>
                <a:latin typeface="+mn-lt"/>
              </a:rPr>
              <a:t>Bestiller</a:t>
            </a:r>
            <a:endParaRPr lang="en-GB" sz="2400" i="1" dirty="0">
              <a:solidFill>
                <a:srgbClr val="CCFFCC"/>
              </a:solidFill>
              <a:latin typeface="+mn-lt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H="1">
            <a:off x="5037996" y="2060576"/>
            <a:ext cx="1129812" cy="3097213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2645024" y="2276475"/>
            <a:ext cx="797169" cy="2881313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  <p:sp>
        <p:nvSpPr>
          <p:cNvPr id="30" name="Line 21"/>
          <p:cNvSpPr>
            <a:spLocks noChangeShapeType="1"/>
          </p:cNvSpPr>
          <p:nvPr/>
        </p:nvSpPr>
        <p:spPr bwMode="auto">
          <a:xfrm flipH="1">
            <a:off x="5037992" y="5373801"/>
            <a:ext cx="1395046" cy="71437"/>
          </a:xfrm>
          <a:prstGeom prst="line">
            <a:avLst/>
          </a:prstGeom>
          <a:noFill/>
          <a:ln w="28575" cmpd="sng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0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641999" y="633907"/>
            <a:ext cx="5035634" cy="615553"/>
          </a:xfrm>
          <a:prstGeom prst="rect">
            <a:avLst/>
          </a:prstGeom>
          <a:noFill/>
          <a:ln/>
        </p:spPr>
        <p:txBody>
          <a:bodyPr/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nb-NO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Åpnende faser </a:t>
            </a:r>
            <a:endParaRPr lang="nb-NO" sz="2400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47936" y="1249460"/>
            <a:ext cx="8316480" cy="3979433"/>
          </a:xfrm>
          <a:prstGeom prst="rect">
            <a:avLst/>
          </a:prstGeom>
          <a:noFill/>
          <a:ln/>
        </p:spPr>
        <p:txBody>
          <a:bodyPr/>
          <a:lstStyle>
            <a:lvl1pPr marL="342000" indent="-342900" algn="l" defTabSz="457200" rtl="0" eaLnBrk="1" latinLnBrk="0" hangingPunct="1">
              <a:spcBef>
                <a:spcPts val="1368"/>
              </a:spcBef>
              <a:buFont typeface="Lucida Grande"/>
              <a:buChar char="●"/>
              <a:defRPr sz="2800" b="0" i="0" kern="1200" baseline="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endParaRPr lang="nb-NO" sz="3200" b="1" dirty="0" smtClean="0">
              <a:solidFill>
                <a:srgbClr val="FFFFFF"/>
              </a:solidFill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nb-NO" dirty="0" smtClean="0">
                <a:solidFill>
                  <a:srgbClr val="FFFFFF"/>
                </a:solidFill>
              </a:rPr>
              <a:t>Der man åpner opp for mangfold og kreativitet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Visjons-</a:t>
            </a:r>
            <a:r>
              <a:rPr lang="nb-NO" sz="2800" dirty="0" err="1" smtClean="0">
                <a:solidFill>
                  <a:srgbClr val="FFFFFF"/>
                </a:solidFill>
              </a:rPr>
              <a:t>skaping</a:t>
            </a:r>
            <a:endParaRPr lang="nb-NO" sz="2800" dirty="0" smtClean="0">
              <a:solidFill>
                <a:srgbClr val="FFFFFF"/>
              </a:solidFill>
            </a:endParaRP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Kreativ metodikk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Brukergrupper, medvirkning generelt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Problemreformuleringer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Søkekonferanser</a:t>
            </a:r>
          </a:p>
          <a:p>
            <a:pPr lvl="1">
              <a:lnSpc>
                <a:spcPct val="90000"/>
              </a:lnSpc>
            </a:pPr>
            <a:r>
              <a:rPr lang="nb-NO" sz="2800" dirty="0">
                <a:solidFill>
                  <a:srgbClr val="FFFFFF"/>
                </a:solidFill>
              </a:rPr>
              <a:t>V</a:t>
            </a:r>
            <a:r>
              <a:rPr lang="nb-NO" sz="2800" dirty="0" smtClean="0">
                <a:solidFill>
                  <a:srgbClr val="FFFFFF"/>
                </a:solidFill>
              </a:rPr>
              <a:t>erksteder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Idédugnader</a:t>
            </a:r>
            <a:endParaRPr lang="nb-NO" sz="2800" dirty="0">
              <a:solidFill>
                <a:srgbClr val="FFFFFF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283968" y="188640"/>
            <a:ext cx="10155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b-NO" sz="8000" b="1" dirty="0">
                <a:solidFill>
                  <a:srgbClr val="FFFFFF"/>
                </a:solidFill>
                <a:sym typeface="Symbol" pitchFamily="18" charset="2"/>
              </a:rPr>
              <a:t></a:t>
            </a:r>
          </a:p>
        </p:txBody>
      </p:sp>
    </p:spTree>
    <p:extLst>
      <p:ext uri="{BB962C8B-B14F-4D97-AF65-F5344CB8AC3E}">
        <p14:creationId xmlns:p14="http://schemas.microsoft.com/office/powerpoint/2010/main" val="8071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6"/>
          <p:cNvSpPr txBox="1">
            <a:spLocks noChangeArrowheads="1"/>
          </p:cNvSpPr>
          <p:nvPr/>
        </p:nvSpPr>
        <p:spPr>
          <a:xfrm>
            <a:off x="576000" y="624294"/>
            <a:ext cx="6818518" cy="615553"/>
          </a:xfrm>
          <a:prstGeom prst="rect">
            <a:avLst/>
          </a:prstGeom>
          <a:noFill/>
          <a:ln/>
        </p:spPr>
        <p:txBody>
          <a:bodyPr/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l"/>
            <a:r>
              <a:rPr lang="nb-NO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Lukkende faser</a:t>
            </a:r>
            <a:endParaRPr lang="nb-NO" sz="2400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  <p:sp>
        <p:nvSpPr>
          <p:cNvPr id="3" name="Rectangle 1027"/>
          <p:cNvSpPr txBox="1">
            <a:spLocks noChangeArrowheads="1"/>
          </p:cNvSpPr>
          <p:nvPr/>
        </p:nvSpPr>
        <p:spPr>
          <a:xfrm>
            <a:off x="576000" y="1825831"/>
            <a:ext cx="7992000" cy="4339473"/>
          </a:xfrm>
          <a:prstGeom prst="rect">
            <a:avLst/>
          </a:prstGeom>
          <a:noFill/>
          <a:ln/>
        </p:spPr>
        <p:txBody>
          <a:bodyPr/>
          <a:lstStyle>
            <a:lvl1pPr marL="342000" indent="-342900" algn="l" defTabSz="457200" rtl="0" eaLnBrk="1" latinLnBrk="0" hangingPunct="1">
              <a:spcBef>
                <a:spcPts val="1368"/>
              </a:spcBef>
              <a:buFont typeface="Lucida Grande"/>
              <a:buChar char="●"/>
              <a:defRPr sz="2800" b="0" i="0" kern="1200" baseline="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b="0" i="0" kern="1200">
                <a:solidFill>
                  <a:schemeClr val="tx1"/>
                </a:solidFill>
                <a:latin typeface="Calibri Light"/>
                <a:ea typeface="+mn-ea"/>
                <a:cs typeface="Calibri Ligh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dirty="0" smtClean="0">
                <a:solidFill>
                  <a:srgbClr val="FFFFFF"/>
                </a:solidFill>
              </a:rPr>
              <a:t>Der man ordner, prioriterer og beslutter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Rapportering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Konsekvensanalyser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Kost-nytte analyser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Prioriteringer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Sammenstilling og avveining av alternativer</a:t>
            </a:r>
          </a:p>
          <a:p>
            <a:pPr lvl="1">
              <a:lnSpc>
                <a:spcPct val="90000"/>
              </a:lnSpc>
            </a:pPr>
            <a:r>
              <a:rPr lang="nb-NO" sz="2800" dirty="0" smtClean="0">
                <a:solidFill>
                  <a:srgbClr val="FFFFFF"/>
                </a:solidFill>
              </a:rPr>
              <a:t>Beslutningstaking, politisk behandling</a:t>
            </a:r>
          </a:p>
          <a:p>
            <a:pPr lvl="1">
              <a:lnSpc>
                <a:spcPct val="90000"/>
              </a:lnSpc>
            </a:pPr>
            <a:endParaRPr lang="nb-NO" sz="2800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4355976" y="165942"/>
            <a:ext cx="1015512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nb-NO" sz="8000" b="1" dirty="0">
                <a:solidFill>
                  <a:srgbClr val="FFFFFF"/>
                </a:solidFill>
                <a:sym typeface="Symbol" pitchFamily="18" charset="2"/>
              </a:rPr>
              <a:t></a:t>
            </a:r>
          </a:p>
        </p:txBody>
      </p:sp>
    </p:spTree>
    <p:extLst>
      <p:ext uri="{BB962C8B-B14F-4D97-AF65-F5344CB8AC3E}">
        <p14:creationId xmlns:p14="http://schemas.microsoft.com/office/powerpoint/2010/main" val="28969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0" y="3957094"/>
            <a:ext cx="9144000" cy="2540906"/>
          </a:xfrm>
        </p:spPr>
        <p:txBody>
          <a:bodyPr anchor="t" anchorCtr="0">
            <a:noAutofit/>
          </a:bodyPr>
          <a:lstStyle/>
          <a:p>
            <a:pPr marL="0" indent="0" algn="ctr">
              <a:buNone/>
            </a:pPr>
            <a:r>
              <a:rPr lang="nb-NO" sz="1800" dirty="0" smtClean="0"/>
              <a:t>Jomar Lygre Langeland 25.05.2016</a:t>
            </a:r>
            <a:r>
              <a:rPr lang="nb-NO" sz="1800" dirty="0"/>
              <a:t/>
            </a:r>
            <a:br>
              <a:rPr lang="nb-NO" sz="1800" dirty="0"/>
            </a:br>
            <a:r>
              <a:rPr lang="nb-NO" sz="1800" dirty="0" smtClean="0"/>
              <a:t>for Arkitektforum for helsebygg</a:t>
            </a:r>
          </a:p>
          <a:p>
            <a:pPr marL="0" indent="0" algn="ctr">
              <a:buNone/>
            </a:pPr>
            <a:r>
              <a:rPr lang="nb-NO" sz="1800" dirty="0" smtClean="0"/>
              <a:t>© AS Civitas 2016</a:t>
            </a:r>
          </a:p>
        </p:txBody>
      </p:sp>
      <p:pic>
        <p:nvPicPr>
          <p:cNvPr id="4" name="Bilde 3" descr="CivitasFavicon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600" y="30251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1"/>
          <p:cNvSpPr txBox="1">
            <a:spLocks/>
          </p:cNvSpPr>
          <p:nvPr/>
        </p:nvSpPr>
        <p:spPr>
          <a:xfrm>
            <a:off x="0" y="2445631"/>
            <a:ext cx="9144000" cy="1260636"/>
          </a:xfrm>
          <a:prstGeom prst="rect">
            <a:avLst/>
          </a:prstGeom>
          <a:solidFill>
            <a:schemeClr val="accent1"/>
          </a:solidFill>
        </p:spPr>
        <p:txBody>
          <a:bodyPr vert="horz" lIns="216000" tIns="45720" rIns="216000" bIns="93600" rtlCol="0" anchor="ctr" anchorCtr="0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Calibri"/>
                <a:ea typeface="+mj-ea"/>
                <a:cs typeface="Calibri"/>
              </a:defRPr>
            </a:lvl1pPr>
          </a:lstStyle>
          <a:p>
            <a:pPr>
              <a:spcBef>
                <a:spcPts val="1368"/>
              </a:spcBef>
            </a:pPr>
            <a:r>
              <a:rPr lang="nb-NO" sz="3600" b="0" dirty="0" smtClean="0">
                <a:solidFill>
                  <a:srgbClr val="FFFFFF"/>
                </a:solidFill>
                <a:latin typeface="Calibri Light"/>
                <a:cs typeface="Calibri Light"/>
              </a:rPr>
              <a:t>Sammenhenger mellom areal og transport</a:t>
            </a:r>
            <a:endParaRPr lang="nb-NO" sz="3600" b="0" dirty="0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84551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 noChangeAspect="1"/>
          </p:cNvGrpSpPr>
          <p:nvPr/>
        </p:nvGrpSpPr>
        <p:grpSpPr bwMode="auto">
          <a:xfrm>
            <a:off x="1459453" y="1004634"/>
            <a:ext cx="6121400" cy="4127500"/>
            <a:chOff x="2276" y="8009"/>
            <a:chExt cx="7202" cy="4820"/>
          </a:xfrm>
        </p:grpSpPr>
        <p:sp>
          <p:nvSpPr>
            <p:cNvPr id="6" name="AutoShape 7"/>
            <p:cNvSpPr>
              <a:spLocks noChangeAspect="1" noChangeArrowheads="1"/>
            </p:cNvSpPr>
            <p:nvPr/>
          </p:nvSpPr>
          <p:spPr bwMode="auto">
            <a:xfrm>
              <a:off x="2276" y="8009"/>
              <a:ext cx="7202" cy="4820"/>
            </a:xfrm>
            <a:prstGeom prst="rect">
              <a:avLst/>
            </a:prstGeom>
            <a:solidFill>
              <a:srgbClr val="C0C0C0">
                <a:alpha val="5490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>
              <a:off x="4285" y="8175"/>
              <a:ext cx="3182" cy="216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6797" y="10833"/>
              <a:ext cx="2514" cy="1659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9" name="Oval 10"/>
            <p:cNvSpPr>
              <a:spLocks noChangeArrowheads="1"/>
            </p:cNvSpPr>
            <p:nvPr/>
          </p:nvSpPr>
          <p:spPr bwMode="auto">
            <a:xfrm>
              <a:off x="2443" y="10833"/>
              <a:ext cx="2680" cy="1830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788" y="8507"/>
              <a:ext cx="2176" cy="149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Kvaliteten på transportsystemene for: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Privatbil 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Kollektivtransport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Sykkel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Gange</a:t>
              </a:r>
              <a:endParaRPr lang="nb-NO" sz="1200"/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2946" y="11166"/>
              <a:ext cx="1842" cy="1163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Reiseatferd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Transportmiddel-valg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Reiselengde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Reisefrekvens</a:t>
              </a:r>
              <a:endParaRPr lang="nb-NO" sz="1200"/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7299" y="11166"/>
              <a:ext cx="1507" cy="997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Arealbruk</a:t>
              </a:r>
            </a:p>
            <a:p>
              <a:pPr eaLnBrk="1" hangingPunct="1">
                <a:lnSpc>
                  <a:spcPct val="72000"/>
                </a:lnSpc>
              </a:pPr>
              <a:r>
                <a:rPr lang="nb-NO" sz="1200" b="1"/>
                <a:t>- Tetthet</a:t>
              </a:r>
            </a:p>
            <a:p>
              <a:pPr eaLnBrk="1" hangingPunct="1">
                <a:lnSpc>
                  <a:spcPct val="72000"/>
                </a:lnSpc>
                <a:buFontTx/>
                <a:buChar char="-"/>
              </a:pPr>
              <a:r>
                <a:rPr lang="nb-NO" sz="1200" b="1"/>
                <a:t> Lokalisering</a:t>
              </a:r>
            </a:p>
            <a:p>
              <a:pPr eaLnBrk="1" hangingPunct="1">
                <a:lnSpc>
                  <a:spcPct val="72000"/>
                </a:lnSpc>
                <a:buFontTx/>
                <a:buChar char="-"/>
              </a:pPr>
              <a:r>
                <a:rPr lang="nb-NO" sz="1200" b="1"/>
                <a:t> Bruk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5123" y="10667"/>
              <a:ext cx="1508" cy="665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nb-NO" sz="1200" b="1" dirty="0"/>
                <a:t>Biltrafikk-mengder </a:t>
              </a:r>
            </a:p>
            <a:p>
              <a:pPr eaLnBrk="1" hangingPunct="1"/>
              <a:endParaRPr lang="nb-NO" sz="1200" b="1" dirty="0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7132" y="10003"/>
              <a:ext cx="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 flipH="1">
              <a:off x="4118" y="10003"/>
              <a:ext cx="502" cy="8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 flipH="1">
              <a:off x="5123" y="11664"/>
              <a:ext cx="150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 flipV="1">
              <a:off x="4788" y="11000"/>
              <a:ext cx="335" cy="1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6630" y="11000"/>
              <a:ext cx="334" cy="16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 flipV="1">
              <a:off x="5792" y="10335"/>
              <a:ext cx="0" cy="3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7299" y="10003"/>
              <a:ext cx="503" cy="8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 flipH="1" flipV="1">
              <a:off x="7442" y="9926"/>
              <a:ext cx="502" cy="8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22" name="TekstSylinder 21"/>
          <p:cNvSpPr txBox="1"/>
          <p:nvPr/>
        </p:nvSpPr>
        <p:spPr>
          <a:xfrm>
            <a:off x="1316996" y="0"/>
            <a:ext cx="6549696" cy="776045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Sammenhenger – hva handler dette om?</a:t>
            </a:r>
          </a:p>
        </p:txBody>
      </p:sp>
    </p:spTree>
    <p:extLst>
      <p:ext uri="{BB962C8B-B14F-4D97-AF65-F5344CB8AC3E}">
        <p14:creationId xmlns:p14="http://schemas.microsoft.com/office/powerpoint/2010/main" val="29657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2363535" y="0"/>
            <a:ext cx="4527169" cy="776045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Betydningen av 900 m</a:t>
            </a:r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010" y="1175828"/>
            <a:ext cx="8874125" cy="4381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41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10495"/>
            <a:ext cx="9143999" cy="6245281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Tetthet og energiforbruk til transport</a:t>
            </a:r>
          </a:p>
          <a:p>
            <a:pPr algn="ctr">
              <a:spcBef>
                <a:spcPts val="1368"/>
              </a:spcBef>
            </a:pPr>
            <a:endParaRPr lang="nb-NO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6180" y="1098631"/>
            <a:ext cx="5329237" cy="4756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454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Sylinder 1"/>
          <p:cNvSpPr txBox="1"/>
          <p:nvPr/>
        </p:nvSpPr>
        <p:spPr>
          <a:xfrm>
            <a:off x="0" y="10495"/>
            <a:ext cx="9143999" cy="6245281"/>
          </a:xfrm>
          <a:prstGeom prst="rect">
            <a:avLst/>
          </a:prstGeom>
          <a:noFill/>
        </p:spPr>
        <p:txBody>
          <a:bodyPr wrap="square" lIns="216000" rIns="216000" rtlCol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2800" dirty="0" smtClean="0">
                <a:solidFill>
                  <a:schemeClr val="bg1"/>
                </a:solidFill>
                <a:latin typeface="Calibri Light"/>
                <a:cs typeface="Calibri Light"/>
              </a:rPr>
              <a:t>Lokalisering av arbeidssted</a:t>
            </a:r>
          </a:p>
          <a:p>
            <a:pPr algn="ctr">
              <a:spcBef>
                <a:spcPts val="1368"/>
              </a:spcBef>
            </a:pPr>
            <a:endParaRPr lang="nb-NO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463" y="1257651"/>
            <a:ext cx="8601075" cy="40497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183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/>
          <p:cNvSpPr/>
          <p:nvPr/>
        </p:nvSpPr>
        <p:spPr>
          <a:xfrm>
            <a:off x="0" y="2225209"/>
            <a:ext cx="9144000" cy="1532455"/>
          </a:xfrm>
          <a:prstGeom prst="rect">
            <a:avLst/>
          </a:prstGeom>
          <a:solidFill>
            <a:schemeClr val="accent2">
              <a:alpha val="70000"/>
            </a:schemeClr>
          </a:solidFill>
          <a:ln w="76200" cmpd="sng">
            <a:noFill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b-NO" sz="2400" dirty="0" smtClean="0">
              <a:latin typeface="Calibri Light"/>
              <a:cs typeface="Calibri Light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0" y="2330172"/>
            <a:ext cx="9144000" cy="1333026"/>
          </a:xfrm>
          <a:prstGeom prst="rect">
            <a:avLst/>
          </a:prstGeom>
          <a:noFill/>
        </p:spPr>
        <p:txBody>
          <a:bodyPr wrap="square" lIns="216000" rIns="216000" rtlCol="0" anchor="ctr" anchorCtr="0">
            <a:noAutofit/>
          </a:bodyPr>
          <a:lstStyle/>
          <a:p>
            <a:pPr algn="ctr">
              <a:spcBef>
                <a:spcPts val="1368"/>
              </a:spcBef>
            </a:pPr>
            <a:r>
              <a:rPr lang="nb-NO" sz="3600" dirty="0" smtClean="0">
                <a:solidFill>
                  <a:schemeClr val="bg1"/>
                </a:solidFill>
                <a:latin typeface="Calibri Light"/>
                <a:cs typeface="Calibri Light"/>
              </a:rPr>
              <a:t>Utvikling av steder i en regional struktur</a:t>
            </a:r>
            <a:endParaRPr lang="nb-NO" sz="36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98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nledning Jomar">
  <a:themeElements>
    <a:clrScheme name="Civitas1 1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78331"/>
      </a:accent1>
      <a:accent2>
        <a:srgbClr val="2A458D"/>
      </a:accent2>
      <a:accent3>
        <a:srgbClr val="FAC81A"/>
      </a:accent3>
      <a:accent4>
        <a:srgbClr val="80C02F"/>
      </a:accent4>
      <a:accent5>
        <a:srgbClr val="1F6A30"/>
      </a:accent5>
      <a:accent6>
        <a:srgbClr val="7DC7E4"/>
      </a:accent6>
      <a:hlink>
        <a:srgbClr val="B4B4B4"/>
      </a:hlink>
      <a:folHlink>
        <a:srgbClr val="B4B4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76200" cmpd="sng">
          <a:noFill/>
          <a:headEnd type="none"/>
          <a:tailEnd type="none"/>
        </a:ln>
        <a:effectLst/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latin typeface="Calibri Light"/>
            <a:cs typeface="Calibri Ligh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216000" rIns="216000" rtlCol="0">
        <a:noAutofit/>
      </a:bodyPr>
      <a:lstStyle>
        <a:defPPr marL="342000" indent="-342900">
          <a:spcBef>
            <a:spcPts val="1368"/>
          </a:spcBef>
          <a:buFont typeface="Lucida Grande"/>
          <a:buChar char="●"/>
          <a:defRPr sz="2800" dirty="0" smtClean="0">
            <a:solidFill>
              <a:schemeClr val="bg1"/>
            </a:solidFill>
            <a:latin typeface="Calibri Light"/>
            <a:cs typeface="Calibri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Innledning Jomar.potx</Template>
  <TotalTime>16419</TotalTime>
  <Words>1308</Words>
  <Application>Microsoft Office PowerPoint</Application>
  <PresentationFormat>On-screen Show (4:3)</PresentationFormat>
  <Paragraphs>196</Paragraphs>
  <Slides>33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ＭＳ Ｐゴシック</vt:lpstr>
      <vt:lpstr>Arial</vt:lpstr>
      <vt:lpstr>Calibri</vt:lpstr>
      <vt:lpstr>Calibri Light</vt:lpstr>
      <vt:lpstr>Lucida Grande</vt:lpstr>
      <vt:lpstr>Symbol</vt:lpstr>
      <vt:lpstr>ヒラギノ角ゴ Pro W3</vt:lpstr>
      <vt:lpstr>Innledning Jomar</vt:lpstr>
      <vt:lpstr>Helsebygg – motor i en bærekraftig byutvikling?  Helhetsløsninger for mer attraktive byer og tettsteder  – styrking av bærekraftige areal- og transportstrukturer </vt:lpstr>
      <vt:lpstr>Helsebygg – motor i en bærekraftig byutvikling?  Helhetsløsninger for mer attraktive byer og tettsteder  – styrking av bærekraftige areal- og transportstrukturer 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Truls Lange Civitas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Truls Lange</dc:creator>
  <cp:lastModifiedBy>Marte Loen</cp:lastModifiedBy>
  <cp:revision>339</cp:revision>
  <dcterms:created xsi:type="dcterms:W3CDTF">2014-10-10T08:56:16Z</dcterms:created>
  <dcterms:modified xsi:type="dcterms:W3CDTF">2016-06-07T11:57:41Z</dcterms:modified>
</cp:coreProperties>
</file>